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5" r:id="rId3"/>
    <p:sldId id="348" r:id="rId4"/>
    <p:sldId id="355" r:id="rId5"/>
    <p:sldId id="364" r:id="rId6"/>
    <p:sldId id="365" r:id="rId7"/>
    <p:sldId id="366" r:id="rId8"/>
    <p:sldId id="347" r:id="rId9"/>
    <p:sldId id="356" r:id="rId10"/>
    <p:sldId id="357" r:id="rId11"/>
    <p:sldId id="362" r:id="rId12"/>
    <p:sldId id="367" r:id="rId13"/>
    <p:sldId id="350" r:id="rId14"/>
    <p:sldId id="271" r:id="rId15"/>
    <p:sldId id="351" r:id="rId16"/>
    <p:sldId id="352" r:id="rId17"/>
    <p:sldId id="360" r:id="rId18"/>
    <p:sldId id="353" r:id="rId19"/>
    <p:sldId id="354" r:id="rId20"/>
    <p:sldId id="264" r:id="rId21"/>
    <p:sldId id="346" r:id="rId22"/>
    <p:sldId id="369" r:id="rId23"/>
    <p:sldId id="373" r:id="rId24"/>
    <p:sldId id="374" r:id="rId25"/>
    <p:sldId id="344" r:id="rId26"/>
    <p:sldId id="349" r:id="rId27"/>
    <p:sldId id="266" r:id="rId28"/>
    <p:sldId id="358" r:id="rId29"/>
    <p:sldId id="375" r:id="rId30"/>
    <p:sldId id="363" r:id="rId31"/>
    <p:sldId id="267" r:id="rId32"/>
    <p:sldId id="359" r:id="rId33"/>
    <p:sldId id="376" r:id="rId34"/>
    <p:sldId id="377" r:id="rId35"/>
    <p:sldId id="370" r:id="rId36"/>
    <p:sldId id="372" r:id="rId37"/>
    <p:sldId id="361" r:id="rId3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267" autoAdjust="0"/>
    <p:restoredTop sz="94660"/>
  </p:normalViewPr>
  <p:slideViewPr>
    <p:cSldViewPr snapToGrid="0" showGuides="1">
      <p:cViewPr varScale="1">
        <p:scale>
          <a:sx n="88" d="100"/>
          <a:sy n="88" d="100"/>
        </p:scale>
        <p:origin x="954" y="57"/>
      </p:cViewPr>
      <p:guideLst>
        <p:guide orient="horz" pos="2183"/>
        <p:guide pos="2880"/>
      </p:guideLst>
    </p:cSldViewPr>
  </p:slideViewPr>
  <p:notesTextViewPr>
    <p:cViewPr>
      <p:scale>
        <a:sx n="1" d="1"/>
        <a:sy n="1" d="1"/>
      </p:scale>
      <p:origin x="0" y="0"/>
    </p:cViewPr>
  </p:notesTextViewPr>
  <p:sorterViewPr>
    <p:cViewPr>
      <p:scale>
        <a:sx n="100" d="100"/>
        <a:sy n="100" d="100"/>
      </p:scale>
      <p:origin x="0" y="-5517"/>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D259C00-7752-48DC-899F-5B541991D928}" type="datetimeFigureOut">
              <a:rPr lang="en-US" smtClean="0"/>
              <a:t>12/21/2023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D49F63-A6F4-4F2A-8BAD-7130084A8CBF}" type="slidenum">
              <a:rPr lang="en-US" smtClean="0"/>
              <a:t>‹#›</a:t>
            </a:fld>
            <a:endParaRPr lang="en-US"/>
          </a:p>
        </p:txBody>
      </p:sp>
    </p:spTree>
    <p:extLst>
      <p:ext uri="{BB962C8B-B14F-4D97-AF65-F5344CB8AC3E}">
        <p14:creationId xmlns:p14="http://schemas.microsoft.com/office/powerpoint/2010/main" val="39147847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D259C00-7752-48DC-899F-5B541991D928}" type="datetimeFigureOut">
              <a:rPr lang="en-US" smtClean="0"/>
              <a:t>12/21/2023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D49F63-A6F4-4F2A-8BAD-7130084A8CBF}" type="slidenum">
              <a:rPr lang="en-US" smtClean="0"/>
              <a:t>‹#›</a:t>
            </a:fld>
            <a:endParaRPr lang="en-US"/>
          </a:p>
        </p:txBody>
      </p:sp>
    </p:spTree>
    <p:extLst>
      <p:ext uri="{BB962C8B-B14F-4D97-AF65-F5344CB8AC3E}">
        <p14:creationId xmlns:p14="http://schemas.microsoft.com/office/powerpoint/2010/main" val="29463857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D259C00-7752-48DC-899F-5B541991D928}" type="datetimeFigureOut">
              <a:rPr lang="en-US" smtClean="0"/>
              <a:t>12/21/2023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D49F63-A6F4-4F2A-8BAD-7130084A8CBF}" type="slidenum">
              <a:rPr lang="en-US" smtClean="0"/>
              <a:t>‹#›</a:t>
            </a:fld>
            <a:endParaRPr lang="en-US"/>
          </a:p>
        </p:txBody>
      </p:sp>
    </p:spTree>
    <p:extLst>
      <p:ext uri="{BB962C8B-B14F-4D97-AF65-F5344CB8AC3E}">
        <p14:creationId xmlns:p14="http://schemas.microsoft.com/office/powerpoint/2010/main" val="15119566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D259C00-7752-48DC-899F-5B541991D928}" type="datetimeFigureOut">
              <a:rPr lang="en-US" smtClean="0"/>
              <a:t>12/21/2023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D49F63-A6F4-4F2A-8BAD-7130084A8CBF}" type="slidenum">
              <a:rPr lang="en-US" smtClean="0"/>
              <a:t>‹#›</a:t>
            </a:fld>
            <a:endParaRPr lang="en-US"/>
          </a:p>
        </p:txBody>
      </p:sp>
    </p:spTree>
    <p:extLst>
      <p:ext uri="{BB962C8B-B14F-4D97-AF65-F5344CB8AC3E}">
        <p14:creationId xmlns:p14="http://schemas.microsoft.com/office/powerpoint/2010/main" val="4036855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D259C00-7752-48DC-899F-5B541991D928}" type="datetimeFigureOut">
              <a:rPr lang="en-US" smtClean="0"/>
              <a:t>12/21/2023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D49F63-A6F4-4F2A-8BAD-7130084A8CBF}" type="slidenum">
              <a:rPr lang="en-US" smtClean="0"/>
              <a:t>‹#›</a:t>
            </a:fld>
            <a:endParaRPr lang="en-US"/>
          </a:p>
        </p:txBody>
      </p:sp>
    </p:spTree>
    <p:extLst>
      <p:ext uri="{BB962C8B-B14F-4D97-AF65-F5344CB8AC3E}">
        <p14:creationId xmlns:p14="http://schemas.microsoft.com/office/powerpoint/2010/main" val="38312937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D259C00-7752-48DC-899F-5B541991D928}" type="datetimeFigureOut">
              <a:rPr lang="en-US" smtClean="0"/>
              <a:t>12/21/2023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D49F63-A6F4-4F2A-8BAD-7130084A8CBF}" type="slidenum">
              <a:rPr lang="en-US" smtClean="0"/>
              <a:t>‹#›</a:t>
            </a:fld>
            <a:endParaRPr lang="en-US"/>
          </a:p>
        </p:txBody>
      </p:sp>
    </p:spTree>
    <p:extLst>
      <p:ext uri="{BB962C8B-B14F-4D97-AF65-F5344CB8AC3E}">
        <p14:creationId xmlns:p14="http://schemas.microsoft.com/office/powerpoint/2010/main" val="32990505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D259C00-7752-48DC-899F-5B541991D928}" type="datetimeFigureOut">
              <a:rPr lang="en-US" smtClean="0"/>
              <a:t>12/21/2023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8D49F63-A6F4-4F2A-8BAD-7130084A8CBF}" type="slidenum">
              <a:rPr lang="en-US" smtClean="0"/>
              <a:t>‹#›</a:t>
            </a:fld>
            <a:endParaRPr lang="en-US"/>
          </a:p>
        </p:txBody>
      </p:sp>
    </p:spTree>
    <p:extLst>
      <p:ext uri="{BB962C8B-B14F-4D97-AF65-F5344CB8AC3E}">
        <p14:creationId xmlns:p14="http://schemas.microsoft.com/office/powerpoint/2010/main" val="31805775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D259C00-7752-48DC-899F-5B541991D928}" type="datetimeFigureOut">
              <a:rPr lang="en-US" smtClean="0"/>
              <a:t>12/21/2023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8D49F63-A6F4-4F2A-8BAD-7130084A8CBF}" type="slidenum">
              <a:rPr lang="en-US" smtClean="0"/>
              <a:t>‹#›</a:t>
            </a:fld>
            <a:endParaRPr lang="en-US"/>
          </a:p>
        </p:txBody>
      </p:sp>
    </p:spTree>
    <p:extLst>
      <p:ext uri="{BB962C8B-B14F-4D97-AF65-F5344CB8AC3E}">
        <p14:creationId xmlns:p14="http://schemas.microsoft.com/office/powerpoint/2010/main" val="32576953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D259C00-7752-48DC-899F-5B541991D928}" type="datetimeFigureOut">
              <a:rPr lang="en-US" smtClean="0"/>
              <a:t>12/21/2023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8D49F63-A6F4-4F2A-8BAD-7130084A8CBF}" type="slidenum">
              <a:rPr lang="en-US" smtClean="0"/>
              <a:t>‹#›</a:t>
            </a:fld>
            <a:endParaRPr lang="en-US"/>
          </a:p>
        </p:txBody>
      </p:sp>
    </p:spTree>
    <p:extLst>
      <p:ext uri="{BB962C8B-B14F-4D97-AF65-F5344CB8AC3E}">
        <p14:creationId xmlns:p14="http://schemas.microsoft.com/office/powerpoint/2010/main" val="40011235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D259C00-7752-48DC-899F-5B541991D928}" type="datetimeFigureOut">
              <a:rPr lang="en-US" smtClean="0"/>
              <a:t>12/21/2023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D49F63-A6F4-4F2A-8BAD-7130084A8CBF}" type="slidenum">
              <a:rPr lang="en-US" smtClean="0"/>
              <a:t>‹#›</a:t>
            </a:fld>
            <a:endParaRPr lang="en-US"/>
          </a:p>
        </p:txBody>
      </p:sp>
    </p:spTree>
    <p:extLst>
      <p:ext uri="{BB962C8B-B14F-4D97-AF65-F5344CB8AC3E}">
        <p14:creationId xmlns:p14="http://schemas.microsoft.com/office/powerpoint/2010/main" val="34548417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D259C00-7752-48DC-899F-5B541991D928}" type="datetimeFigureOut">
              <a:rPr lang="en-US" smtClean="0"/>
              <a:t>12/21/2023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D49F63-A6F4-4F2A-8BAD-7130084A8CBF}" type="slidenum">
              <a:rPr lang="en-US" smtClean="0"/>
              <a:t>‹#›</a:t>
            </a:fld>
            <a:endParaRPr lang="en-US"/>
          </a:p>
        </p:txBody>
      </p:sp>
    </p:spTree>
    <p:extLst>
      <p:ext uri="{BB962C8B-B14F-4D97-AF65-F5344CB8AC3E}">
        <p14:creationId xmlns:p14="http://schemas.microsoft.com/office/powerpoint/2010/main" val="24497703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D259C00-7752-48DC-899F-5B541991D928}" type="datetimeFigureOut">
              <a:rPr lang="en-US" smtClean="0"/>
              <a:t>12/21/2023</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8D49F63-A6F4-4F2A-8BAD-7130084A8CBF}" type="slidenum">
              <a:rPr lang="en-US" smtClean="0"/>
              <a:t>‹#›</a:t>
            </a:fld>
            <a:endParaRPr lang="en-US"/>
          </a:p>
        </p:txBody>
      </p:sp>
    </p:spTree>
    <p:extLst>
      <p:ext uri="{BB962C8B-B14F-4D97-AF65-F5344CB8AC3E}">
        <p14:creationId xmlns:p14="http://schemas.microsoft.com/office/powerpoint/2010/main" val="15141989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www.biochempeg.com/article/216.html" TargetMode="External"/><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ctrTitle"/>
          </p:nvPr>
        </p:nvSpPr>
        <p:spPr>
          <a:xfrm>
            <a:off x="685800" y="545420"/>
            <a:ext cx="7772400" cy="869723"/>
          </a:xfrm>
        </p:spPr>
        <p:txBody>
          <a:bodyPr>
            <a:normAutofit/>
          </a:bodyPr>
          <a:lstStyle/>
          <a:p>
            <a:r>
              <a:rPr lang="en-US" sz="4000" dirty="0">
                <a:latin typeface="Palatino Linotype" panose="02040502050505030304" pitchFamily="18" charset="0"/>
              </a:rPr>
              <a:t>Teaching unit 9</a:t>
            </a:r>
          </a:p>
        </p:txBody>
      </p:sp>
      <p:sp>
        <p:nvSpPr>
          <p:cNvPr id="5" name="Subtitle 2"/>
          <p:cNvSpPr>
            <a:spLocks noGrp="1"/>
          </p:cNvSpPr>
          <p:nvPr>
            <p:ph type="subTitle" idx="1"/>
          </p:nvPr>
        </p:nvSpPr>
        <p:spPr>
          <a:xfrm>
            <a:off x="1143000" y="3129359"/>
            <a:ext cx="6858000" cy="1388212"/>
          </a:xfrm>
        </p:spPr>
        <p:txBody>
          <a:bodyPr>
            <a:noAutofit/>
          </a:bodyPr>
          <a:lstStyle/>
          <a:p>
            <a:r>
              <a:rPr lang="en-US" sz="3600" b="1" dirty="0">
                <a:effectLst>
                  <a:outerShdw blurRad="38100" dist="38100" dir="2700000" algn="tl">
                    <a:srgbClr val="000000">
                      <a:alpha val="43137"/>
                    </a:srgbClr>
                  </a:outerShdw>
                </a:effectLst>
                <a:latin typeface="Palatino Linotype" panose="02040502050505030304" pitchFamily="18" charset="0"/>
              </a:rPr>
              <a:t>CYTOKINES IN TUMOR THERAPY</a:t>
            </a:r>
          </a:p>
        </p:txBody>
      </p:sp>
    </p:spTree>
    <p:extLst>
      <p:ext uri="{BB962C8B-B14F-4D97-AF65-F5344CB8AC3E}">
        <p14:creationId xmlns:p14="http://schemas.microsoft.com/office/powerpoint/2010/main" val="38248803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24E9B54-CB5D-664D-C957-F71848A29E6B}"/>
              </a:ext>
            </a:extLst>
          </p:cNvPr>
          <p:cNvSpPr>
            <a:spLocks noGrp="1"/>
          </p:cNvSpPr>
          <p:nvPr>
            <p:ph idx="1"/>
          </p:nvPr>
        </p:nvSpPr>
        <p:spPr>
          <a:xfrm>
            <a:off x="269422" y="1001487"/>
            <a:ext cx="5119008" cy="5791199"/>
          </a:xfrm>
        </p:spPr>
        <p:txBody>
          <a:bodyPr>
            <a:noAutofit/>
          </a:bodyPr>
          <a:lstStyle/>
          <a:p>
            <a:pPr marL="0" indent="0">
              <a:buNone/>
            </a:pPr>
            <a:r>
              <a:rPr lang="en-US" sz="1800" b="1" dirty="0">
                <a:solidFill>
                  <a:srgbClr val="C00000"/>
                </a:solidFill>
                <a:latin typeface="Palatino Linotype" panose="02040502050505030304" pitchFamily="18" charset="0"/>
              </a:rPr>
              <a:t>Improvement of cytokines pharmacokinetics in order to increase their half-life in circulation and the concentration in TME:</a:t>
            </a:r>
          </a:p>
          <a:p>
            <a:r>
              <a:rPr lang="en-US" sz="1800" dirty="0">
                <a:latin typeface="Palatino Linotype" panose="02040502050505030304" pitchFamily="18" charset="0"/>
              </a:rPr>
              <a:t>conjugation with polyethylene glycol (PEG)</a:t>
            </a:r>
          </a:p>
          <a:p>
            <a:r>
              <a:rPr lang="en-US" sz="1800" dirty="0">
                <a:latin typeface="Palatino Linotype" panose="02040502050505030304" pitchFamily="18" charset="0"/>
              </a:rPr>
              <a:t>development of chimeric antibody-cytokine fusion proteins and infusion of anti-cytokines in association with cytokines improve their tumor localization and pharmacokinetics</a:t>
            </a:r>
          </a:p>
          <a:p>
            <a:pPr marL="0" indent="0">
              <a:buNone/>
            </a:pPr>
            <a:r>
              <a:rPr lang="en-US" sz="1800" b="1" dirty="0">
                <a:solidFill>
                  <a:srgbClr val="C00000"/>
                </a:solidFill>
                <a:latin typeface="Palatino Linotype" panose="02040502050505030304" pitchFamily="18" charset="0"/>
              </a:rPr>
              <a:t>Local administration:</a:t>
            </a:r>
          </a:p>
          <a:p>
            <a:r>
              <a:rPr lang="en-US" sz="1800" b="1" dirty="0">
                <a:latin typeface="Palatino Linotype" panose="02040502050505030304" pitchFamily="18" charset="0"/>
              </a:rPr>
              <a:t>direct injection of the recombinant protein </a:t>
            </a:r>
            <a:r>
              <a:rPr lang="en-US" sz="1800" dirty="0">
                <a:latin typeface="Palatino Linotype" panose="02040502050505030304" pitchFamily="18" charset="0"/>
              </a:rPr>
              <a:t>or </a:t>
            </a:r>
            <a:r>
              <a:rPr lang="en-US" sz="1800" b="1" dirty="0" err="1">
                <a:latin typeface="Palatino Linotype" panose="02040502050505030304" pitchFamily="18" charset="0"/>
              </a:rPr>
              <a:t>intratumoral</a:t>
            </a:r>
            <a:r>
              <a:rPr lang="en-US" sz="1800" b="1" dirty="0">
                <a:latin typeface="Palatino Linotype" panose="02040502050505030304" pitchFamily="18" charset="0"/>
              </a:rPr>
              <a:t> gene therapy vectors </a:t>
            </a:r>
            <a:r>
              <a:rPr lang="en-US" sz="1800" dirty="0">
                <a:latin typeface="Palatino Linotype" panose="02040502050505030304" pitchFamily="18" charset="0"/>
              </a:rPr>
              <a:t>that encode the cytokine into the TME (use of oncolytic viruses, plasmid electroporation and </a:t>
            </a:r>
            <a:r>
              <a:rPr lang="en-US" sz="1800" dirty="0" err="1">
                <a:latin typeface="Palatino Linotype" panose="02040502050505030304" pitchFamily="18" charset="0"/>
              </a:rPr>
              <a:t>intratumoral</a:t>
            </a:r>
            <a:r>
              <a:rPr lang="en-US" sz="1800" dirty="0">
                <a:latin typeface="Palatino Linotype" panose="02040502050505030304" pitchFamily="18" charset="0"/>
              </a:rPr>
              <a:t> injection of lipid nanoparticles loaded with modified messenger RNAs)</a:t>
            </a:r>
          </a:p>
          <a:p>
            <a:pPr marL="0" indent="0">
              <a:buNone/>
            </a:pPr>
            <a:r>
              <a:rPr lang="en-US" sz="1800" b="1" dirty="0">
                <a:latin typeface="Palatino Linotype" panose="02040502050505030304" pitchFamily="18" charset="0"/>
              </a:rPr>
              <a:t>Structure-based cytokine engineering to generate “</a:t>
            </a:r>
            <a:r>
              <a:rPr lang="en-US" sz="1800" b="1" dirty="0" err="1">
                <a:latin typeface="Palatino Linotype" panose="02040502050505030304" pitchFamily="18" charset="0"/>
              </a:rPr>
              <a:t>superkines</a:t>
            </a:r>
            <a:r>
              <a:rPr lang="en-US" sz="1800" b="1" dirty="0">
                <a:latin typeface="Palatino Linotype" panose="02040502050505030304" pitchFamily="18" charset="0"/>
              </a:rPr>
              <a:t>” with increased binding affinity for select receptors to increase anti-tumor responses, while decrease stimulation of Tregs. </a:t>
            </a:r>
          </a:p>
        </p:txBody>
      </p:sp>
      <p:sp>
        <p:nvSpPr>
          <p:cNvPr id="4" name="Title 1">
            <a:extLst>
              <a:ext uri="{FF2B5EF4-FFF2-40B4-BE49-F238E27FC236}">
                <a16:creationId xmlns:a16="http://schemas.microsoft.com/office/drawing/2014/main" id="{9BFC311E-608D-6D4F-042F-C9C6B21FE4A6}"/>
              </a:ext>
            </a:extLst>
          </p:cNvPr>
          <p:cNvSpPr>
            <a:spLocks noGrp="1"/>
          </p:cNvSpPr>
          <p:nvPr>
            <p:ph type="title"/>
          </p:nvPr>
        </p:nvSpPr>
        <p:spPr>
          <a:xfrm>
            <a:off x="255814" y="183881"/>
            <a:ext cx="8801100" cy="636360"/>
          </a:xfrm>
        </p:spPr>
        <p:txBody>
          <a:bodyPr>
            <a:normAutofit/>
          </a:bodyPr>
          <a:lstStyle/>
          <a:p>
            <a:pPr algn="ctr"/>
            <a:r>
              <a:rPr lang="en-US" sz="2800" b="1" dirty="0">
                <a:solidFill>
                  <a:srgbClr val="C00000"/>
                </a:solidFill>
                <a:effectLst>
                  <a:outerShdw blurRad="38100" dist="38100" dir="2700000" algn="tl">
                    <a:srgbClr val="000000">
                      <a:alpha val="43137"/>
                    </a:srgbClr>
                  </a:outerShdw>
                </a:effectLst>
                <a:latin typeface="Palatino Linotype" panose="02040502050505030304" pitchFamily="18" charset="0"/>
              </a:rPr>
              <a:t>Strategies to improve cytokine-based tumor therapy: </a:t>
            </a:r>
          </a:p>
        </p:txBody>
      </p:sp>
      <p:pic>
        <p:nvPicPr>
          <p:cNvPr id="2" name="Picture 1">
            <a:extLst>
              <a:ext uri="{FF2B5EF4-FFF2-40B4-BE49-F238E27FC236}">
                <a16:creationId xmlns:a16="http://schemas.microsoft.com/office/drawing/2014/main" id="{60ACFCBF-3D6E-61E1-017B-F32EE11B126E}"/>
              </a:ext>
            </a:extLst>
          </p:cNvPr>
          <p:cNvPicPr>
            <a:picLocks noChangeAspect="1"/>
          </p:cNvPicPr>
          <p:nvPr/>
        </p:nvPicPr>
        <p:blipFill>
          <a:blip r:embed="rId2"/>
          <a:stretch>
            <a:fillRect/>
          </a:stretch>
        </p:blipFill>
        <p:spPr>
          <a:xfrm>
            <a:off x="5323114" y="1363979"/>
            <a:ext cx="3733800" cy="4726578"/>
          </a:xfrm>
          <a:prstGeom prst="rect">
            <a:avLst/>
          </a:prstGeom>
        </p:spPr>
      </p:pic>
      <p:sp>
        <p:nvSpPr>
          <p:cNvPr id="5" name="TextBox 4">
            <a:extLst>
              <a:ext uri="{FF2B5EF4-FFF2-40B4-BE49-F238E27FC236}">
                <a16:creationId xmlns:a16="http://schemas.microsoft.com/office/drawing/2014/main" id="{5F2CC841-FA4A-358C-1395-E9CE567273EC}"/>
              </a:ext>
            </a:extLst>
          </p:cNvPr>
          <p:cNvSpPr txBox="1"/>
          <p:nvPr/>
        </p:nvSpPr>
        <p:spPr>
          <a:xfrm>
            <a:off x="5955553" y="6212454"/>
            <a:ext cx="2534237" cy="461665"/>
          </a:xfrm>
          <a:prstGeom prst="rect">
            <a:avLst/>
          </a:prstGeom>
          <a:noFill/>
        </p:spPr>
        <p:txBody>
          <a:bodyPr wrap="square">
            <a:spAutoFit/>
          </a:bodyPr>
          <a:lstStyle/>
          <a:p>
            <a:r>
              <a:rPr lang="en-US" sz="1200" dirty="0">
                <a:latin typeface="Palatino Linotype" panose="02040502050505030304" pitchFamily="18" charset="0"/>
              </a:rPr>
              <a:t>Cheng EM et al. Cancer Immunol </a:t>
            </a:r>
            <a:r>
              <a:rPr lang="en-US" sz="1200" dirty="0" err="1">
                <a:latin typeface="Palatino Linotype" panose="02040502050505030304" pitchFamily="18" charset="0"/>
              </a:rPr>
              <a:t>Immunother</a:t>
            </a:r>
            <a:r>
              <a:rPr lang="en-US" sz="1200" dirty="0">
                <a:latin typeface="Palatino Linotype" panose="02040502050505030304" pitchFamily="18" charset="0"/>
              </a:rPr>
              <a:t> 2022; 71(9):2057-2065. </a:t>
            </a:r>
          </a:p>
        </p:txBody>
      </p:sp>
    </p:spTree>
    <p:extLst>
      <p:ext uri="{BB962C8B-B14F-4D97-AF65-F5344CB8AC3E}">
        <p14:creationId xmlns:p14="http://schemas.microsoft.com/office/powerpoint/2010/main" val="5184887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7019B9A-4B13-326A-5CE9-7F61BC298BDC}"/>
              </a:ext>
            </a:extLst>
          </p:cNvPr>
          <p:cNvPicPr>
            <a:picLocks noChangeAspect="1"/>
          </p:cNvPicPr>
          <p:nvPr/>
        </p:nvPicPr>
        <p:blipFill>
          <a:blip r:embed="rId2"/>
          <a:stretch>
            <a:fillRect/>
          </a:stretch>
        </p:blipFill>
        <p:spPr>
          <a:xfrm>
            <a:off x="4474029" y="1779814"/>
            <a:ext cx="4562105" cy="4151531"/>
          </a:xfrm>
          <a:prstGeom prst="rect">
            <a:avLst/>
          </a:prstGeom>
        </p:spPr>
      </p:pic>
      <p:sp>
        <p:nvSpPr>
          <p:cNvPr id="6" name="TextBox 5">
            <a:extLst>
              <a:ext uri="{FF2B5EF4-FFF2-40B4-BE49-F238E27FC236}">
                <a16:creationId xmlns:a16="http://schemas.microsoft.com/office/drawing/2014/main" id="{E3FEBB41-60DA-0820-1268-786FC261A7B9}"/>
              </a:ext>
            </a:extLst>
          </p:cNvPr>
          <p:cNvSpPr txBox="1"/>
          <p:nvPr/>
        </p:nvSpPr>
        <p:spPr>
          <a:xfrm>
            <a:off x="255814" y="1382486"/>
            <a:ext cx="4446815" cy="5355312"/>
          </a:xfrm>
          <a:prstGeom prst="rect">
            <a:avLst/>
          </a:prstGeom>
          <a:noFill/>
        </p:spPr>
        <p:txBody>
          <a:bodyPr wrap="square">
            <a:spAutoFit/>
          </a:bodyPr>
          <a:lstStyle/>
          <a:p>
            <a:r>
              <a:rPr lang="en-US" dirty="0">
                <a:latin typeface="Palatino Linotype" panose="02040502050505030304" pitchFamily="18" charset="0"/>
              </a:rPr>
              <a:t>Additional clinical investigations combine cytokines with anticancer vaccines or checkpoint inhibitor (CPI) antibodies (anti-CTLA-4 or anti-PD-1/PD-L1).</a:t>
            </a:r>
          </a:p>
          <a:p>
            <a:endParaRPr lang="en-US" dirty="0">
              <a:latin typeface="Palatino Linotype" panose="02040502050505030304" pitchFamily="18" charset="0"/>
            </a:endParaRPr>
          </a:p>
          <a:p>
            <a:r>
              <a:rPr lang="en-US" dirty="0">
                <a:latin typeface="Palatino Linotype" panose="02040502050505030304" pitchFamily="18" charset="0"/>
              </a:rPr>
              <a:t>Injection of cytokines with cancer-directed monoclonal antibodies increase the antibody-dependent cellular cytotoxicity (ADCC) of these antibodies, thereby augmenting their antitumor efficacy.</a:t>
            </a:r>
          </a:p>
          <a:p>
            <a:r>
              <a:rPr lang="en-US" dirty="0">
                <a:latin typeface="Palatino Linotype" panose="02040502050505030304" pitchFamily="18" charset="0"/>
              </a:rPr>
              <a:t> </a:t>
            </a:r>
          </a:p>
          <a:p>
            <a:r>
              <a:rPr lang="en-US" dirty="0">
                <a:latin typeface="Palatino Linotype" panose="02040502050505030304" pitchFamily="18" charset="0"/>
              </a:rPr>
              <a:t>Adoptive T cell therapies - chimeric antigen receptor (CAR) T cells, and tumor-infiltrating T lymphocytes (TILs) are dependent on cytokines for </a:t>
            </a:r>
            <a:r>
              <a:rPr lang="en-US" i="1" dirty="0">
                <a:latin typeface="Palatino Linotype" panose="02040502050505030304" pitchFamily="18" charset="0"/>
              </a:rPr>
              <a:t>in vitro </a:t>
            </a:r>
            <a:r>
              <a:rPr lang="en-US" dirty="0">
                <a:latin typeface="Palatino Linotype" panose="02040502050505030304" pitchFamily="18" charset="0"/>
              </a:rPr>
              <a:t>expansion and </a:t>
            </a:r>
            <a:r>
              <a:rPr lang="en-US" i="1" dirty="0">
                <a:latin typeface="Palatino Linotype" panose="02040502050505030304" pitchFamily="18" charset="0"/>
              </a:rPr>
              <a:t>in vivo </a:t>
            </a:r>
            <a:r>
              <a:rPr lang="en-US" dirty="0">
                <a:latin typeface="Palatino Linotype" panose="02040502050505030304" pitchFamily="18" charset="0"/>
              </a:rPr>
              <a:t>persistence of transferred T cells. </a:t>
            </a:r>
          </a:p>
        </p:txBody>
      </p:sp>
      <p:sp>
        <p:nvSpPr>
          <p:cNvPr id="3" name="TextBox 2">
            <a:extLst>
              <a:ext uri="{FF2B5EF4-FFF2-40B4-BE49-F238E27FC236}">
                <a16:creationId xmlns:a16="http://schemas.microsoft.com/office/drawing/2014/main" id="{3F7B927C-D992-2064-B68F-9F03B3A562F7}"/>
              </a:ext>
            </a:extLst>
          </p:cNvPr>
          <p:cNvSpPr txBox="1"/>
          <p:nvPr/>
        </p:nvSpPr>
        <p:spPr>
          <a:xfrm>
            <a:off x="364671" y="328525"/>
            <a:ext cx="8452758" cy="830997"/>
          </a:xfrm>
          <a:prstGeom prst="rect">
            <a:avLst/>
          </a:prstGeom>
          <a:noFill/>
        </p:spPr>
        <p:txBody>
          <a:bodyPr wrap="square">
            <a:spAutoFit/>
          </a:bodyPr>
          <a:lstStyle/>
          <a:p>
            <a:pPr algn="ctr"/>
            <a:r>
              <a:rPr lang="en-US" sz="2400" b="1" dirty="0">
                <a:solidFill>
                  <a:srgbClr val="C00000"/>
                </a:solidFill>
                <a:effectLst>
                  <a:outerShdw blurRad="38100" dist="38100" dir="2700000" algn="tl">
                    <a:srgbClr val="000000">
                      <a:alpha val="43137"/>
                    </a:srgbClr>
                  </a:outerShdw>
                </a:effectLst>
                <a:latin typeface="Palatino Linotype" panose="02040502050505030304" pitchFamily="18" charset="0"/>
              </a:rPr>
              <a:t>Sinergistic combinations of cytokine-based drugs with other modes of tumor immunotherapy</a:t>
            </a:r>
          </a:p>
        </p:txBody>
      </p:sp>
      <p:sp>
        <p:nvSpPr>
          <p:cNvPr id="7" name="TextBox 6">
            <a:extLst>
              <a:ext uri="{FF2B5EF4-FFF2-40B4-BE49-F238E27FC236}">
                <a16:creationId xmlns:a16="http://schemas.microsoft.com/office/drawing/2014/main" id="{B2B2602D-F02A-8D3D-CF0B-9653ACF80B24}"/>
              </a:ext>
            </a:extLst>
          </p:cNvPr>
          <p:cNvSpPr txBox="1"/>
          <p:nvPr/>
        </p:nvSpPr>
        <p:spPr>
          <a:xfrm>
            <a:off x="5302829" y="6071179"/>
            <a:ext cx="3264227" cy="276999"/>
          </a:xfrm>
          <a:prstGeom prst="rect">
            <a:avLst/>
          </a:prstGeom>
          <a:noFill/>
        </p:spPr>
        <p:txBody>
          <a:bodyPr wrap="square">
            <a:spAutoFit/>
          </a:bodyPr>
          <a:lstStyle/>
          <a:p>
            <a:r>
              <a:rPr lang="en-US" sz="1200" dirty="0" err="1">
                <a:latin typeface="Palatino Linotype" panose="02040502050505030304" pitchFamily="18" charset="0"/>
              </a:rPr>
              <a:t>Berraondo</a:t>
            </a:r>
            <a:r>
              <a:rPr lang="en-US" sz="1200" dirty="0">
                <a:latin typeface="Palatino Linotype" panose="02040502050505030304" pitchFamily="18" charset="0"/>
              </a:rPr>
              <a:t> P, et al. Br J Cancer 2019; 120:6–15. </a:t>
            </a:r>
          </a:p>
        </p:txBody>
      </p:sp>
    </p:spTree>
    <p:extLst>
      <p:ext uri="{BB962C8B-B14F-4D97-AF65-F5344CB8AC3E}">
        <p14:creationId xmlns:p14="http://schemas.microsoft.com/office/powerpoint/2010/main" val="17581267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A406D1-C607-CA43-C0FA-69614F960252}"/>
              </a:ext>
            </a:extLst>
          </p:cNvPr>
          <p:cNvSpPr>
            <a:spLocks noGrp="1"/>
          </p:cNvSpPr>
          <p:nvPr>
            <p:ph type="title"/>
          </p:nvPr>
        </p:nvSpPr>
        <p:spPr>
          <a:xfrm>
            <a:off x="628650" y="2547712"/>
            <a:ext cx="7886700" cy="1325563"/>
          </a:xfrm>
        </p:spPr>
        <p:txBody>
          <a:bodyPr>
            <a:normAutofit/>
          </a:bodyPr>
          <a:lstStyle/>
          <a:p>
            <a:pPr algn="ctr"/>
            <a:r>
              <a:rPr lang="en-US" sz="3200" b="1" dirty="0">
                <a:latin typeface="Palatino Linotype" panose="02040502050505030304" pitchFamily="18" charset="0"/>
              </a:rPr>
              <a:t>Examples of cytokines used to enhance antitumor immune response</a:t>
            </a:r>
          </a:p>
        </p:txBody>
      </p:sp>
    </p:spTree>
    <p:extLst>
      <p:ext uri="{BB962C8B-B14F-4D97-AF65-F5344CB8AC3E}">
        <p14:creationId xmlns:p14="http://schemas.microsoft.com/office/powerpoint/2010/main" val="15549862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0103" y="317369"/>
            <a:ext cx="7978981" cy="700445"/>
          </a:xfrm>
        </p:spPr>
        <p:txBody>
          <a:bodyPr>
            <a:normAutofit/>
          </a:bodyPr>
          <a:lstStyle/>
          <a:p>
            <a:pPr algn="ctr"/>
            <a:r>
              <a:rPr lang="en-US" sz="2800" b="1" dirty="0">
                <a:solidFill>
                  <a:srgbClr val="C00000"/>
                </a:solidFill>
                <a:effectLst>
                  <a:outerShdw blurRad="38100" dist="38100" dir="2700000" algn="tl">
                    <a:srgbClr val="000000">
                      <a:alpha val="43137"/>
                    </a:srgbClr>
                  </a:outerShdw>
                </a:effectLst>
                <a:latin typeface="Palatino Linotype" panose="02040502050505030304" pitchFamily="18" charset="0"/>
              </a:rPr>
              <a:t>Interferons</a:t>
            </a:r>
          </a:p>
        </p:txBody>
      </p:sp>
      <p:sp>
        <p:nvSpPr>
          <p:cNvPr id="3" name="Content Placeholder 2"/>
          <p:cNvSpPr>
            <a:spLocks noGrp="1"/>
          </p:cNvSpPr>
          <p:nvPr>
            <p:ph idx="1"/>
          </p:nvPr>
        </p:nvSpPr>
        <p:spPr>
          <a:xfrm>
            <a:off x="285750" y="1344387"/>
            <a:ext cx="8703129" cy="5301342"/>
          </a:xfrm>
        </p:spPr>
        <p:txBody>
          <a:bodyPr>
            <a:noAutofit/>
          </a:bodyPr>
          <a:lstStyle/>
          <a:p>
            <a:pPr marL="0" indent="0" fontAlgn="base">
              <a:lnSpc>
                <a:spcPct val="100000"/>
              </a:lnSpc>
              <a:buNone/>
            </a:pPr>
            <a:r>
              <a:rPr lang="en-US" sz="2000" dirty="0">
                <a:latin typeface="Palatino Linotype" panose="02040502050505030304" pitchFamily="18" charset="0"/>
                <a:ea typeface="Nirmala UI Semilight" panose="020B0402040204020203" pitchFamily="34" charset="0"/>
                <a:cs typeface="Nirmala UI Semilight" panose="020B0402040204020203" pitchFamily="34" charset="0"/>
              </a:rPr>
              <a:t>The interferons (IFNs) are a family of cytokines that protect against disease by direct effects on target cells and by activating immune responses. </a:t>
            </a:r>
          </a:p>
          <a:p>
            <a:pPr marL="0" indent="0" fontAlgn="base">
              <a:lnSpc>
                <a:spcPct val="100000"/>
              </a:lnSpc>
              <a:buNone/>
            </a:pPr>
            <a:r>
              <a:rPr lang="en-US" sz="2000" dirty="0">
                <a:latin typeface="Palatino Linotype" panose="02040502050505030304" pitchFamily="18" charset="0"/>
                <a:ea typeface="Nirmala UI Semilight" panose="020B0402040204020203" pitchFamily="34" charset="0"/>
                <a:cs typeface="Nirmala UI Semilight" panose="020B0402040204020203" pitchFamily="34" charset="0"/>
              </a:rPr>
              <a:t>There are three major types of IFNs, distinguished by their gene sequence, the nature and distribution of receptors, but also their inducing stimulus and cell origin: </a:t>
            </a:r>
          </a:p>
          <a:p>
            <a:pPr fontAlgn="base">
              <a:lnSpc>
                <a:spcPct val="100000"/>
              </a:lnSpc>
            </a:pPr>
            <a:r>
              <a:rPr lang="en-US" sz="2000" b="1" dirty="0">
                <a:latin typeface="Palatino Linotype" panose="02040502050505030304" pitchFamily="18" charset="0"/>
                <a:ea typeface="Nirmala UI Semilight" panose="020B0402040204020203" pitchFamily="34" charset="0"/>
                <a:cs typeface="Nirmala UI Semilight" panose="020B0402040204020203" pitchFamily="34" charset="0"/>
              </a:rPr>
              <a:t>Type I IFNs </a:t>
            </a:r>
            <a:r>
              <a:rPr lang="en-US" sz="2000" dirty="0">
                <a:latin typeface="Palatino Linotype" panose="02040502050505030304" pitchFamily="18" charset="0"/>
                <a:ea typeface="Nirmala UI Semilight" panose="020B0402040204020203" pitchFamily="34" charset="0"/>
                <a:cs typeface="Nirmala UI Semilight" panose="020B0402040204020203" pitchFamily="34" charset="0"/>
              </a:rPr>
              <a:t>include 13 subtypes of </a:t>
            </a:r>
            <a:r>
              <a:rPr lang="en-US" sz="2000" b="1" dirty="0">
                <a:latin typeface="Palatino Linotype" panose="02040502050505030304" pitchFamily="18" charset="0"/>
                <a:ea typeface="Nirmala UI Semilight" panose="020B0402040204020203" pitchFamily="34" charset="0"/>
                <a:cs typeface="Nirmala UI Semilight" panose="020B0402040204020203" pitchFamily="34" charset="0"/>
              </a:rPr>
              <a:t>IFNα</a:t>
            </a:r>
            <a:r>
              <a:rPr lang="en-US" sz="2000" dirty="0">
                <a:latin typeface="Palatino Linotype" panose="02040502050505030304" pitchFamily="18" charset="0"/>
                <a:ea typeface="Nirmala UI Semilight" panose="020B0402040204020203" pitchFamily="34" charset="0"/>
                <a:cs typeface="Nirmala UI Semilight" panose="020B0402040204020203" pitchFamily="34" charset="0"/>
              </a:rPr>
              <a:t> and </a:t>
            </a:r>
            <a:r>
              <a:rPr lang="en-US" sz="2000" b="1" dirty="0">
                <a:latin typeface="Palatino Linotype" panose="02040502050505030304" pitchFamily="18" charset="0"/>
                <a:ea typeface="Nirmala UI Semilight" panose="020B0402040204020203" pitchFamily="34" charset="0"/>
                <a:cs typeface="Nirmala UI Semilight" panose="020B0402040204020203" pitchFamily="34" charset="0"/>
              </a:rPr>
              <a:t>IFNβ </a:t>
            </a:r>
          </a:p>
          <a:p>
            <a:pPr fontAlgn="base">
              <a:lnSpc>
                <a:spcPct val="100000"/>
              </a:lnSpc>
            </a:pPr>
            <a:r>
              <a:rPr lang="en-US" sz="2000" b="1" dirty="0">
                <a:latin typeface="Palatino Linotype" panose="02040502050505030304" pitchFamily="18" charset="0"/>
                <a:ea typeface="Nirmala UI Semilight" panose="020B0402040204020203" pitchFamily="34" charset="0"/>
                <a:cs typeface="Nirmala UI Semilight" panose="020B0402040204020203" pitchFamily="34" charset="0"/>
              </a:rPr>
              <a:t>Type II IFN, IFNγ </a:t>
            </a:r>
          </a:p>
          <a:p>
            <a:pPr fontAlgn="base">
              <a:lnSpc>
                <a:spcPct val="100000"/>
              </a:lnSpc>
            </a:pPr>
            <a:r>
              <a:rPr lang="en-US" sz="2000" b="1" dirty="0">
                <a:latin typeface="Palatino Linotype" panose="02040502050505030304" pitchFamily="18" charset="0"/>
                <a:ea typeface="Nirmala UI Semilight" panose="020B0402040204020203" pitchFamily="34" charset="0"/>
                <a:cs typeface="Nirmala UI Semilight" panose="020B0402040204020203" pitchFamily="34" charset="0"/>
              </a:rPr>
              <a:t>Type III IFNs </a:t>
            </a:r>
            <a:r>
              <a:rPr lang="en-US" sz="2000" dirty="0">
                <a:latin typeface="Palatino Linotype" panose="02040502050505030304" pitchFamily="18" charset="0"/>
                <a:ea typeface="Nirmala UI Semilight" panose="020B0402040204020203" pitchFamily="34" charset="0"/>
                <a:cs typeface="Nirmala UI Semilight" panose="020B0402040204020203" pitchFamily="34" charset="0"/>
              </a:rPr>
              <a:t>include IFNλ1, IFNλ2 and IFNλ3 and IFNλ4</a:t>
            </a:r>
          </a:p>
          <a:p>
            <a:pPr marL="0" indent="0" fontAlgn="base">
              <a:lnSpc>
                <a:spcPct val="100000"/>
              </a:lnSpc>
              <a:buNone/>
            </a:pPr>
            <a:r>
              <a:rPr lang="en-US" sz="2000" dirty="0">
                <a:latin typeface="Palatino Linotype" panose="02040502050505030304" pitchFamily="18" charset="0"/>
                <a:ea typeface="Nirmala UI Semilight" panose="020B0402040204020203" pitchFamily="34" charset="0"/>
                <a:cs typeface="Nirmala UI Semilight" panose="020B0402040204020203" pitchFamily="34" charset="0"/>
              </a:rPr>
              <a:t> </a:t>
            </a:r>
          </a:p>
          <a:p>
            <a:pPr marL="0" indent="0" algn="r" fontAlgn="base">
              <a:lnSpc>
                <a:spcPct val="100000"/>
              </a:lnSpc>
              <a:buNone/>
            </a:pPr>
            <a:r>
              <a:rPr lang="en-US" sz="2000" i="1" dirty="0">
                <a:latin typeface="Palatino Linotype" panose="02040502050505030304" pitchFamily="18" charset="0"/>
                <a:ea typeface="Nirmala UI Semilight" panose="020B0402040204020203" pitchFamily="34" charset="0"/>
                <a:cs typeface="Nirmala UI Semilight" panose="020B0402040204020203" pitchFamily="34" charset="0"/>
              </a:rPr>
              <a:t>The expression of type I and type III IFNs is activated via pattern recognition receptor (PRR) pathways. </a:t>
            </a:r>
          </a:p>
          <a:p>
            <a:pPr marL="0" indent="0" algn="r" fontAlgn="base">
              <a:lnSpc>
                <a:spcPct val="100000"/>
              </a:lnSpc>
              <a:buNone/>
            </a:pPr>
            <a:r>
              <a:rPr lang="en-US" sz="2000" i="1" dirty="0">
                <a:latin typeface="Palatino Linotype" panose="02040502050505030304" pitchFamily="18" charset="0"/>
                <a:ea typeface="Nirmala UI Semilight" panose="020B0402040204020203" pitchFamily="34" charset="0"/>
                <a:cs typeface="Nirmala UI Semilight" panose="020B0402040204020203" pitchFamily="34" charset="0"/>
              </a:rPr>
              <a:t>IFN</a:t>
            </a:r>
            <a:r>
              <a:rPr lang="el-GR" sz="2000" i="1" dirty="0">
                <a:latin typeface="Palatino Linotype" panose="02040502050505030304" pitchFamily="18" charset="0"/>
                <a:ea typeface="Nirmala UI Semilight" panose="020B0402040204020203" pitchFamily="34" charset="0"/>
                <a:cs typeface="Nirmala UI Semilight" panose="020B0402040204020203" pitchFamily="34" charset="0"/>
              </a:rPr>
              <a:t>γ </a:t>
            </a:r>
            <a:r>
              <a:rPr lang="en-US" sz="2000" i="1" dirty="0">
                <a:latin typeface="Palatino Linotype" panose="02040502050505030304" pitchFamily="18" charset="0"/>
                <a:ea typeface="Nirmala UI Semilight" panose="020B0402040204020203" pitchFamily="34" charset="0"/>
                <a:cs typeface="Nirmala UI Semilight" panose="020B0402040204020203" pitchFamily="34" charset="0"/>
              </a:rPr>
              <a:t>is induced mainly by mitogens or cytokines such as IL­-12 and IL-­18, which are expressed by immune cells, particularly by T cell and natural killer (NK) cell. </a:t>
            </a:r>
          </a:p>
          <a:p>
            <a:pPr marL="0" indent="0" algn="r" fontAlgn="base">
              <a:lnSpc>
                <a:spcPct val="100000"/>
              </a:lnSpc>
              <a:buNone/>
            </a:pPr>
            <a:r>
              <a:rPr lang="en-US" sz="2000" i="1" dirty="0">
                <a:latin typeface="Palatino Linotype" panose="02040502050505030304" pitchFamily="18" charset="0"/>
                <a:ea typeface="Nirmala UI Semilight" panose="020B0402040204020203" pitchFamily="34" charset="0"/>
                <a:cs typeface="Nirmala UI Semilight" panose="020B0402040204020203" pitchFamily="34" charset="0"/>
              </a:rPr>
              <a:t>.</a:t>
            </a:r>
          </a:p>
        </p:txBody>
      </p:sp>
    </p:spTree>
    <p:extLst>
      <p:ext uri="{BB962C8B-B14F-4D97-AF65-F5344CB8AC3E}">
        <p14:creationId xmlns:p14="http://schemas.microsoft.com/office/powerpoint/2010/main" val="18873446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1493" y="491541"/>
            <a:ext cx="7978981" cy="662346"/>
          </a:xfrm>
        </p:spPr>
        <p:txBody>
          <a:bodyPr>
            <a:normAutofit/>
          </a:bodyPr>
          <a:lstStyle/>
          <a:p>
            <a:pPr algn="ctr"/>
            <a:r>
              <a:rPr lang="en-US" sz="3200" b="1" dirty="0">
                <a:solidFill>
                  <a:srgbClr val="C00000"/>
                </a:solidFill>
                <a:effectLst>
                  <a:outerShdw blurRad="38100" dist="38100" dir="2700000" algn="tl">
                    <a:srgbClr val="000000">
                      <a:alpha val="43137"/>
                    </a:srgbClr>
                  </a:outerShdw>
                </a:effectLst>
                <a:latin typeface="Palatino Linotype" panose="02040502050505030304" pitchFamily="18" charset="0"/>
              </a:rPr>
              <a:t>IFNs in tumor immunotherapy</a:t>
            </a:r>
          </a:p>
        </p:txBody>
      </p:sp>
      <p:sp>
        <p:nvSpPr>
          <p:cNvPr id="3" name="Content Placeholder 2"/>
          <p:cNvSpPr>
            <a:spLocks noGrp="1"/>
          </p:cNvSpPr>
          <p:nvPr>
            <p:ph idx="1"/>
          </p:nvPr>
        </p:nvSpPr>
        <p:spPr>
          <a:xfrm>
            <a:off x="269420" y="2403611"/>
            <a:ext cx="8703129" cy="3545432"/>
          </a:xfrm>
        </p:spPr>
        <p:txBody>
          <a:bodyPr>
            <a:noAutofit/>
          </a:bodyPr>
          <a:lstStyle/>
          <a:p>
            <a:pPr marL="0" indent="0" fontAlgn="base">
              <a:lnSpc>
                <a:spcPct val="100000"/>
              </a:lnSpc>
              <a:buNone/>
            </a:pPr>
            <a:r>
              <a:rPr lang="en-US" sz="2000" dirty="0">
                <a:latin typeface="Palatino Linotype" panose="02040502050505030304" pitchFamily="18" charset="0"/>
                <a:ea typeface="Nirmala UI Semilight" panose="020B0402040204020203" pitchFamily="34" charset="0"/>
                <a:cs typeface="Nirmala UI Semilight" panose="020B0402040204020203" pitchFamily="34" charset="0"/>
              </a:rPr>
              <a:t>IFNs are produced by various cell types in the tumor microenvironment, where they can have </a:t>
            </a:r>
            <a:r>
              <a:rPr lang="en-US" sz="2000" b="1" dirty="0">
                <a:latin typeface="Palatino Linotype" panose="02040502050505030304" pitchFamily="18" charset="0"/>
                <a:ea typeface="Nirmala UI Semilight" panose="020B0402040204020203" pitchFamily="34" charset="0"/>
                <a:cs typeface="Nirmala UI Semilight" panose="020B0402040204020203" pitchFamily="34" charset="0"/>
              </a:rPr>
              <a:t>direct effects on tumor cells </a:t>
            </a:r>
            <a:r>
              <a:rPr lang="en-US" sz="2000" dirty="0">
                <a:latin typeface="Palatino Linotype" panose="02040502050505030304" pitchFamily="18" charset="0"/>
                <a:ea typeface="Nirmala UI Semilight" panose="020B0402040204020203" pitchFamily="34" charset="0"/>
                <a:cs typeface="Nirmala UI Semilight" panose="020B0402040204020203" pitchFamily="34" charset="0"/>
              </a:rPr>
              <a:t>or indirect effects via </a:t>
            </a:r>
            <a:r>
              <a:rPr lang="en-US" sz="2000" b="1" dirty="0">
                <a:latin typeface="Palatino Linotype" panose="02040502050505030304" pitchFamily="18" charset="0"/>
                <a:ea typeface="Nirmala UI Semilight" panose="020B0402040204020203" pitchFamily="34" charset="0"/>
                <a:cs typeface="Nirmala UI Semilight" panose="020B0402040204020203" pitchFamily="34" charset="0"/>
              </a:rPr>
              <a:t>modulation of the immune response</a:t>
            </a:r>
            <a:r>
              <a:rPr lang="en-US" sz="2000" dirty="0">
                <a:latin typeface="Palatino Linotype" panose="02040502050505030304" pitchFamily="18" charset="0"/>
                <a:ea typeface="Nirmala UI Semilight" panose="020B0402040204020203" pitchFamily="34" charset="0"/>
                <a:cs typeface="Nirmala UI Semilight" panose="020B0402040204020203" pitchFamily="34" charset="0"/>
              </a:rPr>
              <a:t>:</a:t>
            </a:r>
          </a:p>
          <a:p>
            <a:pPr marL="0" indent="0" fontAlgn="base">
              <a:lnSpc>
                <a:spcPct val="100000"/>
              </a:lnSpc>
              <a:buNone/>
            </a:pPr>
            <a:endParaRPr lang="en-US" sz="2000" dirty="0">
              <a:latin typeface="Palatino Linotype" panose="02040502050505030304" pitchFamily="18" charset="0"/>
              <a:ea typeface="Nirmala UI Semilight" panose="020B0402040204020203" pitchFamily="34" charset="0"/>
              <a:cs typeface="Nirmala UI Semilight" panose="020B0402040204020203" pitchFamily="34" charset="0"/>
            </a:endParaRPr>
          </a:p>
          <a:p>
            <a:pPr marL="457200" indent="-457200" fontAlgn="base">
              <a:lnSpc>
                <a:spcPct val="100000"/>
              </a:lnSpc>
              <a:buFont typeface="+mj-lt"/>
              <a:buAutoNum type="arabicPeriod"/>
            </a:pPr>
            <a:r>
              <a:rPr lang="en-US" sz="2000" b="1" dirty="0">
                <a:solidFill>
                  <a:srgbClr val="C00000"/>
                </a:solidFill>
                <a:effectLst>
                  <a:outerShdw blurRad="38100" dist="38100" dir="2700000" algn="tl">
                    <a:srgbClr val="000000">
                      <a:alpha val="43137"/>
                    </a:srgbClr>
                  </a:outerShdw>
                </a:effectLst>
                <a:latin typeface="Palatino Linotype" panose="02040502050505030304" pitchFamily="18" charset="0"/>
                <a:ea typeface="Nirmala UI Semilight" panose="020B0402040204020203" pitchFamily="34" charset="0"/>
                <a:cs typeface="Nirmala UI Semilight" panose="020B0402040204020203" pitchFamily="34" charset="0"/>
              </a:rPr>
              <a:t>IFNs regulate the expression of many genes that directly affect tumor cell growth, proliferation, differentiation, survival, migration and other specialized functions (angiogenesis)</a:t>
            </a:r>
          </a:p>
          <a:p>
            <a:pPr marL="457200" indent="-457200" fontAlgn="base">
              <a:lnSpc>
                <a:spcPct val="100000"/>
              </a:lnSpc>
              <a:buFont typeface="+mj-lt"/>
              <a:buAutoNum type="arabicPeriod"/>
            </a:pPr>
            <a:endParaRPr lang="en-US" sz="2000" b="1" dirty="0">
              <a:solidFill>
                <a:srgbClr val="C00000"/>
              </a:solidFill>
              <a:effectLst>
                <a:outerShdw blurRad="38100" dist="38100" dir="2700000" algn="tl">
                  <a:srgbClr val="000000">
                    <a:alpha val="43137"/>
                  </a:srgbClr>
                </a:outerShdw>
              </a:effectLst>
              <a:latin typeface="Palatino Linotype" panose="02040502050505030304" pitchFamily="18" charset="0"/>
              <a:ea typeface="Nirmala UI Semilight" panose="020B0402040204020203" pitchFamily="34" charset="0"/>
              <a:cs typeface="Nirmala UI Semilight" panose="020B0402040204020203" pitchFamily="34" charset="0"/>
            </a:endParaRPr>
          </a:p>
          <a:p>
            <a:pPr marL="457200" indent="-457200" fontAlgn="base">
              <a:lnSpc>
                <a:spcPct val="100000"/>
              </a:lnSpc>
              <a:buFont typeface="+mj-lt"/>
              <a:buAutoNum type="arabicPeriod"/>
            </a:pPr>
            <a:r>
              <a:rPr lang="en-US" sz="2000" b="1" dirty="0">
                <a:solidFill>
                  <a:srgbClr val="C00000"/>
                </a:solidFill>
                <a:effectLst>
                  <a:outerShdw blurRad="38100" dist="38100" dir="2700000" algn="tl">
                    <a:srgbClr val="000000">
                      <a:alpha val="43137"/>
                    </a:srgbClr>
                  </a:outerShdw>
                </a:effectLst>
                <a:latin typeface="Palatino Linotype" panose="02040502050505030304" pitchFamily="18" charset="0"/>
                <a:ea typeface="Nirmala UI Semilight" panose="020B0402040204020203" pitchFamily="34" charset="0"/>
                <a:cs typeface="Nirmala UI Semilight" panose="020B0402040204020203" pitchFamily="34" charset="0"/>
              </a:rPr>
              <a:t>Interferons stimulate antitumor immunity</a:t>
            </a:r>
          </a:p>
        </p:txBody>
      </p:sp>
    </p:spTree>
    <p:extLst>
      <p:ext uri="{BB962C8B-B14F-4D97-AF65-F5344CB8AC3E}">
        <p14:creationId xmlns:p14="http://schemas.microsoft.com/office/powerpoint/2010/main" val="23104013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59E8382-832D-A72A-95EB-AD658B76C582}"/>
              </a:ext>
            </a:extLst>
          </p:cNvPr>
          <p:cNvPicPr>
            <a:picLocks noChangeAspect="1"/>
          </p:cNvPicPr>
          <p:nvPr/>
        </p:nvPicPr>
        <p:blipFill>
          <a:blip r:embed="rId2"/>
          <a:stretch>
            <a:fillRect/>
          </a:stretch>
        </p:blipFill>
        <p:spPr>
          <a:xfrm>
            <a:off x="1959429" y="952793"/>
            <a:ext cx="5029201" cy="2982393"/>
          </a:xfrm>
          <a:prstGeom prst="rect">
            <a:avLst/>
          </a:prstGeom>
        </p:spPr>
      </p:pic>
      <p:sp>
        <p:nvSpPr>
          <p:cNvPr id="8" name="TextBox 7">
            <a:extLst>
              <a:ext uri="{FF2B5EF4-FFF2-40B4-BE49-F238E27FC236}">
                <a16:creationId xmlns:a16="http://schemas.microsoft.com/office/drawing/2014/main" id="{59CEF19E-A627-E3EA-C543-64DB52B25932}"/>
              </a:ext>
            </a:extLst>
          </p:cNvPr>
          <p:cNvSpPr txBox="1"/>
          <p:nvPr/>
        </p:nvSpPr>
        <p:spPr>
          <a:xfrm>
            <a:off x="70756" y="3935186"/>
            <a:ext cx="9002485" cy="2862322"/>
          </a:xfrm>
          <a:prstGeom prst="rect">
            <a:avLst/>
          </a:prstGeom>
          <a:noFill/>
        </p:spPr>
        <p:txBody>
          <a:bodyPr wrap="square">
            <a:spAutoFit/>
          </a:bodyPr>
          <a:lstStyle/>
          <a:p>
            <a:pPr marL="285750" indent="-285750">
              <a:buFont typeface="Arial" panose="020B0604020202020204" pitchFamily="34" charset="0"/>
              <a:buChar char="•"/>
            </a:pPr>
            <a:r>
              <a:rPr lang="en-US" dirty="0">
                <a:solidFill>
                  <a:srgbClr val="C00000"/>
                </a:solidFill>
                <a:latin typeface="Palatino Linotype" panose="02040502050505030304" pitchFamily="18" charset="0"/>
              </a:rPr>
              <a:t>Induction of tumor cell apoptosis and inhibition of tumor cell proliferation and metastasis</a:t>
            </a:r>
          </a:p>
          <a:p>
            <a:pPr marL="285750" indent="-285750">
              <a:buFont typeface="Arial" panose="020B0604020202020204" pitchFamily="34" charset="0"/>
              <a:buChar char="•"/>
            </a:pPr>
            <a:r>
              <a:rPr lang="en-US" dirty="0">
                <a:solidFill>
                  <a:srgbClr val="0070C0"/>
                </a:solidFill>
                <a:latin typeface="Palatino Linotype" panose="02040502050505030304" pitchFamily="18" charset="0"/>
              </a:rPr>
              <a:t>Upregulation of tumor-associated antigens and MHC I expression in tumor cells </a:t>
            </a:r>
          </a:p>
          <a:p>
            <a:pPr marL="285750" indent="-285750">
              <a:buFont typeface="Arial" panose="020B0604020202020204" pitchFamily="34" charset="0"/>
              <a:buChar char="•"/>
            </a:pPr>
            <a:r>
              <a:rPr lang="en-US" dirty="0">
                <a:solidFill>
                  <a:srgbClr val="0070C0"/>
                </a:solidFill>
                <a:latin typeface="Palatino Linotype" panose="02040502050505030304" pitchFamily="18" charset="0"/>
              </a:rPr>
              <a:t>Induction of NK cell maturation, activation and cytotoxicity </a:t>
            </a:r>
          </a:p>
          <a:p>
            <a:pPr marL="285750" indent="-285750">
              <a:buFont typeface="Arial" panose="020B0604020202020204" pitchFamily="34" charset="0"/>
              <a:buChar char="•"/>
            </a:pPr>
            <a:r>
              <a:rPr lang="en-US" dirty="0">
                <a:solidFill>
                  <a:srgbClr val="0070C0"/>
                </a:solidFill>
                <a:latin typeface="Palatino Linotype" panose="02040502050505030304" pitchFamily="18" charset="0"/>
              </a:rPr>
              <a:t>Promotion of dendritic cells differentiation, maturation, and migration into lymph nodes to activate CD8+ T cells</a:t>
            </a:r>
          </a:p>
          <a:p>
            <a:pPr marL="285750" indent="-285750">
              <a:buFont typeface="Arial" panose="020B0604020202020204" pitchFamily="34" charset="0"/>
              <a:buChar char="•"/>
            </a:pPr>
            <a:r>
              <a:rPr lang="en-US" dirty="0">
                <a:solidFill>
                  <a:srgbClr val="0070C0"/>
                </a:solidFill>
                <a:latin typeface="Palatino Linotype" panose="02040502050505030304" pitchFamily="18" charset="0"/>
              </a:rPr>
              <a:t>Reduction of Treg infiltration into tumor</a:t>
            </a:r>
          </a:p>
          <a:p>
            <a:pPr marL="285750" indent="-285750">
              <a:buFont typeface="Arial" panose="020B0604020202020204" pitchFamily="34" charset="0"/>
              <a:buChar char="•"/>
            </a:pPr>
            <a:r>
              <a:rPr lang="en-US" dirty="0">
                <a:solidFill>
                  <a:srgbClr val="0070C0"/>
                </a:solidFill>
                <a:latin typeface="Palatino Linotype" panose="02040502050505030304" pitchFamily="18" charset="0"/>
              </a:rPr>
              <a:t>Inhibition of neutrophil infiltration, survival, and chemokine production </a:t>
            </a:r>
          </a:p>
          <a:p>
            <a:pPr marL="285750" indent="-285750">
              <a:buFont typeface="Arial" panose="020B0604020202020204" pitchFamily="34" charset="0"/>
              <a:buChar char="•"/>
            </a:pPr>
            <a:r>
              <a:rPr lang="en-US" dirty="0">
                <a:solidFill>
                  <a:srgbClr val="0070C0"/>
                </a:solidFill>
                <a:latin typeface="Palatino Linotype" panose="02040502050505030304" pitchFamily="18" charset="0"/>
              </a:rPr>
              <a:t>Decrease in differentiation, maturation, and suppressive activity of MDSCs on CD8+ T cells</a:t>
            </a:r>
          </a:p>
        </p:txBody>
      </p:sp>
      <p:sp>
        <p:nvSpPr>
          <p:cNvPr id="9" name="Title 1">
            <a:extLst>
              <a:ext uri="{FF2B5EF4-FFF2-40B4-BE49-F238E27FC236}">
                <a16:creationId xmlns:a16="http://schemas.microsoft.com/office/drawing/2014/main" id="{D507A654-7804-617A-4DF5-D7C50C9AFB23}"/>
              </a:ext>
            </a:extLst>
          </p:cNvPr>
          <p:cNvSpPr>
            <a:spLocks noGrp="1"/>
          </p:cNvSpPr>
          <p:nvPr>
            <p:ph type="title"/>
          </p:nvPr>
        </p:nvSpPr>
        <p:spPr>
          <a:xfrm>
            <a:off x="582509" y="189582"/>
            <a:ext cx="7978981" cy="662346"/>
          </a:xfrm>
        </p:spPr>
        <p:txBody>
          <a:bodyPr>
            <a:normAutofit/>
          </a:bodyPr>
          <a:lstStyle/>
          <a:p>
            <a:pPr algn="ctr"/>
            <a:r>
              <a:rPr lang="en-US" sz="2800" b="1" dirty="0">
                <a:solidFill>
                  <a:srgbClr val="C00000"/>
                </a:solidFill>
                <a:effectLst>
                  <a:outerShdw blurRad="38100" dist="38100" dir="2700000" algn="tl">
                    <a:srgbClr val="000000">
                      <a:alpha val="43137"/>
                    </a:srgbClr>
                  </a:outerShdw>
                </a:effectLst>
                <a:latin typeface="Palatino Linotype" panose="02040502050505030304" pitchFamily="18" charset="0"/>
              </a:rPr>
              <a:t>Antitumor activity of IFNs type I</a:t>
            </a:r>
          </a:p>
        </p:txBody>
      </p:sp>
      <p:sp>
        <p:nvSpPr>
          <p:cNvPr id="3" name="TextBox 2">
            <a:extLst>
              <a:ext uri="{FF2B5EF4-FFF2-40B4-BE49-F238E27FC236}">
                <a16:creationId xmlns:a16="http://schemas.microsoft.com/office/drawing/2014/main" id="{34BB89DB-E84E-DD28-69EB-1FD9D727CE51}"/>
              </a:ext>
            </a:extLst>
          </p:cNvPr>
          <p:cNvSpPr txBox="1"/>
          <p:nvPr/>
        </p:nvSpPr>
        <p:spPr>
          <a:xfrm>
            <a:off x="6988630" y="3429000"/>
            <a:ext cx="1992085" cy="461665"/>
          </a:xfrm>
          <a:prstGeom prst="rect">
            <a:avLst/>
          </a:prstGeom>
          <a:noFill/>
        </p:spPr>
        <p:txBody>
          <a:bodyPr wrap="square">
            <a:spAutoFit/>
          </a:bodyPr>
          <a:lstStyle/>
          <a:p>
            <a:r>
              <a:rPr lang="en-US" sz="1200" dirty="0">
                <a:latin typeface="Palatino Linotype" panose="02040502050505030304" pitchFamily="18" charset="0"/>
              </a:rPr>
              <a:t>Yu R, Zhu B, Chen D. Cell. Mol Life Sci 2022; 79:191. </a:t>
            </a:r>
          </a:p>
        </p:txBody>
      </p:sp>
    </p:spTree>
    <p:extLst>
      <p:ext uri="{BB962C8B-B14F-4D97-AF65-F5344CB8AC3E}">
        <p14:creationId xmlns:p14="http://schemas.microsoft.com/office/powerpoint/2010/main" val="36281459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B315463-A7DC-8BF1-06DA-3B53D2B93962}"/>
              </a:ext>
            </a:extLst>
          </p:cNvPr>
          <p:cNvSpPr>
            <a:spLocks noGrp="1"/>
          </p:cNvSpPr>
          <p:nvPr>
            <p:ph type="title"/>
          </p:nvPr>
        </p:nvSpPr>
        <p:spPr>
          <a:xfrm>
            <a:off x="451881" y="374639"/>
            <a:ext cx="7978981" cy="662346"/>
          </a:xfrm>
        </p:spPr>
        <p:txBody>
          <a:bodyPr>
            <a:normAutofit fontScale="90000"/>
          </a:bodyPr>
          <a:lstStyle/>
          <a:p>
            <a:pPr algn="ctr"/>
            <a:r>
              <a:rPr lang="en-US" sz="2800" b="1" dirty="0">
                <a:solidFill>
                  <a:srgbClr val="C00000"/>
                </a:solidFill>
                <a:effectLst>
                  <a:outerShdw blurRad="38100" dist="38100" dir="2700000" algn="tl">
                    <a:srgbClr val="000000">
                      <a:alpha val="43137"/>
                    </a:srgbClr>
                  </a:outerShdw>
                </a:effectLst>
                <a:latin typeface="Palatino Linotype" panose="02040502050505030304" pitchFamily="18" charset="0"/>
              </a:rPr>
              <a:t>IFNs type I in tumor immunotherapy</a:t>
            </a:r>
            <a:br>
              <a:rPr lang="en-US" sz="2800" b="1" dirty="0">
                <a:solidFill>
                  <a:srgbClr val="C00000"/>
                </a:solidFill>
                <a:effectLst>
                  <a:outerShdw blurRad="38100" dist="38100" dir="2700000" algn="tl">
                    <a:srgbClr val="000000">
                      <a:alpha val="43137"/>
                    </a:srgbClr>
                  </a:outerShdw>
                </a:effectLst>
                <a:latin typeface="Palatino Linotype" panose="02040502050505030304" pitchFamily="18" charset="0"/>
              </a:rPr>
            </a:br>
            <a:r>
              <a:rPr lang="en-US" sz="2800" b="1" dirty="0">
                <a:solidFill>
                  <a:srgbClr val="C00000"/>
                </a:solidFill>
                <a:effectLst>
                  <a:outerShdw blurRad="38100" dist="38100" dir="2700000" algn="tl">
                    <a:srgbClr val="000000">
                      <a:alpha val="43137"/>
                    </a:srgbClr>
                  </a:outerShdw>
                </a:effectLst>
                <a:latin typeface="Palatino Linotype" panose="02040502050505030304" pitchFamily="18" charset="0"/>
              </a:rPr>
              <a:t>Clinical applications</a:t>
            </a:r>
          </a:p>
        </p:txBody>
      </p:sp>
      <p:sp>
        <p:nvSpPr>
          <p:cNvPr id="3" name="TextBox 2">
            <a:extLst>
              <a:ext uri="{FF2B5EF4-FFF2-40B4-BE49-F238E27FC236}">
                <a16:creationId xmlns:a16="http://schemas.microsoft.com/office/drawing/2014/main" id="{0AC4B975-0922-7EDC-BF68-5495B617692B}"/>
              </a:ext>
            </a:extLst>
          </p:cNvPr>
          <p:cNvSpPr txBox="1"/>
          <p:nvPr/>
        </p:nvSpPr>
        <p:spPr>
          <a:xfrm>
            <a:off x="337456" y="2052105"/>
            <a:ext cx="8371114" cy="4247317"/>
          </a:xfrm>
          <a:prstGeom prst="rect">
            <a:avLst/>
          </a:prstGeom>
          <a:noFill/>
        </p:spPr>
        <p:txBody>
          <a:bodyPr wrap="square">
            <a:spAutoFit/>
          </a:bodyPr>
          <a:lstStyle/>
          <a:p>
            <a:r>
              <a:rPr lang="en-US" dirty="0">
                <a:latin typeface="Palatino Linotype" panose="02040502050505030304" pitchFamily="18" charset="0"/>
              </a:rPr>
              <a:t>IFN</a:t>
            </a:r>
            <a:r>
              <a:rPr lang="el-GR" dirty="0">
                <a:latin typeface="Palatino Linotype" panose="02040502050505030304" pitchFamily="18" charset="0"/>
              </a:rPr>
              <a:t>α</a:t>
            </a:r>
            <a:r>
              <a:rPr lang="en-US" dirty="0">
                <a:latin typeface="Palatino Linotype" panose="02040502050505030304" pitchFamily="18" charset="0"/>
              </a:rPr>
              <a:t> and PEGylated IFN</a:t>
            </a:r>
            <a:r>
              <a:rPr lang="el-GR" dirty="0">
                <a:latin typeface="Palatino Linotype" panose="02040502050505030304" pitchFamily="18" charset="0"/>
              </a:rPr>
              <a:t>α </a:t>
            </a:r>
            <a:r>
              <a:rPr lang="en-US" dirty="0">
                <a:latin typeface="Palatino Linotype" panose="02040502050505030304" pitchFamily="18" charset="0"/>
              </a:rPr>
              <a:t>are applied as adjuvant treatment for patients with completely resected stage III or IV high-risk melanoma, as first-line treatment for patients with </a:t>
            </a:r>
            <a:r>
              <a:rPr lang="en-US" dirty="0" err="1">
                <a:latin typeface="Palatino Linotype" panose="02040502050505030304" pitchFamily="18" charset="0"/>
              </a:rPr>
              <a:t>mRCC</a:t>
            </a:r>
            <a:r>
              <a:rPr lang="en-US" dirty="0">
                <a:latin typeface="Palatino Linotype" panose="02040502050505030304" pitchFamily="18" charset="0"/>
              </a:rPr>
              <a:t>, AIDS-related Kaposi’s sarcoma, follicular lymphoma, HCL, and chronic myelogenous leukemia. </a:t>
            </a:r>
          </a:p>
          <a:p>
            <a:endParaRPr lang="en-US" dirty="0">
              <a:latin typeface="Palatino Linotype" panose="02040502050505030304" pitchFamily="18" charset="0"/>
            </a:endParaRPr>
          </a:p>
          <a:p>
            <a:r>
              <a:rPr lang="en-US" dirty="0">
                <a:latin typeface="Palatino Linotype" panose="02040502050505030304" pitchFamily="18" charset="0"/>
              </a:rPr>
              <a:t>However, in many cases, novel agents or combinations have replaced IFN</a:t>
            </a:r>
            <a:r>
              <a:rPr lang="el-GR" dirty="0">
                <a:latin typeface="Palatino Linotype" panose="02040502050505030304" pitchFamily="18" charset="0"/>
              </a:rPr>
              <a:t>α</a:t>
            </a:r>
            <a:r>
              <a:rPr lang="en-US" dirty="0">
                <a:latin typeface="Palatino Linotype" panose="02040502050505030304" pitchFamily="18" charset="0"/>
              </a:rPr>
              <a:t> in current clinical investigations.</a:t>
            </a:r>
          </a:p>
          <a:p>
            <a:endParaRPr lang="en-US" dirty="0">
              <a:latin typeface="Palatino Linotype" panose="02040502050505030304" pitchFamily="18" charset="0"/>
            </a:endParaRPr>
          </a:p>
          <a:p>
            <a:r>
              <a:rPr lang="en-US" b="1" dirty="0">
                <a:latin typeface="Palatino Linotype" panose="02040502050505030304" pitchFamily="18" charset="0"/>
              </a:rPr>
              <a:t>Toxicity</a:t>
            </a:r>
          </a:p>
          <a:p>
            <a:endParaRPr lang="en-US" dirty="0">
              <a:latin typeface="Palatino Linotype" panose="02040502050505030304" pitchFamily="18" charset="0"/>
            </a:endParaRPr>
          </a:p>
          <a:p>
            <a:r>
              <a:rPr lang="en-US" dirty="0">
                <a:latin typeface="Palatino Linotype" panose="02040502050505030304" pitchFamily="18" charset="0"/>
              </a:rPr>
              <a:t>IFNα toxicity is proportional to the applied dose. Symptoms such as fever, fatigue, headache, gastrointestinal symptoms, and myalgias occurred in more than 80% of patients. IFNα also increases in hepatic enzymes, particularly during high-dose IV administration. Thrombocytopenia, leukopenia, neutropenia and neuropsychiatric disorders are common.</a:t>
            </a:r>
          </a:p>
        </p:txBody>
      </p:sp>
    </p:spTree>
    <p:extLst>
      <p:ext uri="{BB962C8B-B14F-4D97-AF65-F5344CB8AC3E}">
        <p14:creationId xmlns:p14="http://schemas.microsoft.com/office/powerpoint/2010/main" val="10096515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B315463-A7DC-8BF1-06DA-3B53D2B93962}"/>
              </a:ext>
            </a:extLst>
          </p:cNvPr>
          <p:cNvSpPr>
            <a:spLocks noGrp="1"/>
          </p:cNvSpPr>
          <p:nvPr>
            <p:ph type="title"/>
          </p:nvPr>
        </p:nvSpPr>
        <p:spPr>
          <a:xfrm>
            <a:off x="582509" y="326571"/>
            <a:ext cx="7978981" cy="977115"/>
          </a:xfrm>
        </p:spPr>
        <p:txBody>
          <a:bodyPr>
            <a:normAutofit/>
          </a:bodyPr>
          <a:lstStyle/>
          <a:p>
            <a:pPr algn="ctr"/>
            <a:r>
              <a:rPr lang="en-US" sz="2800" b="1" dirty="0">
                <a:solidFill>
                  <a:srgbClr val="C00000"/>
                </a:solidFill>
                <a:effectLst>
                  <a:outerShdw blurRad="38100" dist="38100" dir="2700000" algn="tl">
                    <a:srgbClr val="000000">
                      <a:alpha val="43137"/>
                    </a:srgbClr>
                  </a:outerShdw>
                </a:effectLst>
                <a:latin typeface="Palatino Linotype" panose="02040502050505030304" pitchFamily="18" charset="0"/>
              </a:rPr>
              <a:t>IFNs type I in tumor immunotherapy</a:t>
            </a:r>
            <a:br>
              <a:rPr lang="en-US" sz="2800" b="1" dirty="0">
                <a:solidFill>
                  <a:srgbClr val="C00000"/>
                </a:solidFill>
                <a:effectLst>
                  <a:outerShdw blurRad="38100" dist="38100" dir="2700000" algn="tl">
                    <a:srgbClr val="000000">
                      <a:alpha val="43137"/>
                    </a:srgbClr>
                  </a:outerShdw>
                </a:effectLst>
                <a:latin typeface="Palatino Linotype" panose="02040502050505030304" pitchFamily="18" charset="0"/>
              </a:rPr>
            </a:br>
            <a:r>
              <a:rPr lang="en-US" sz="2800" b="1" dirty="0">
                <a:solidFill>
                  <a:srgbClr val="C00000"/>
                </a:solidFill>
                <a:effectLst>
                  <a:outerShdw blurRad="38100" dist="38100" dir="2700000" algn="tl">
                    <a:srgbClr val="000000">
                      <a:alpha val="43137"/>
                    </a:srgbClr>
                  </a:outerShdw>
                </a:effectLst>
                <a:latin typeface="Palatino Linotype" panose="02040502050505030304" pitchFamily="18" charset="0"/>
              </a:rPr>
              <a:t>Current investigations</a:t>
            </a:r>
          </a:p>
        </p:txBody>
      </p:sp>
      <p:sp>
        <p:nvSpPr>
          <p:cNvPr id="3" name="TextBox 2">
            <a:extLst>
              <a:ext uri="{FF2B5EF4-FFF2-40B4-BE49-F238E27FC236}">
                <a16:creationId xmlns:a16="http://schemas.microsoft.com/office/drawing/2014/main" id="{0AC4B975-0922-7EDC-BF68-5495B617692B}"/>
              </a:ext>
            </a:extLst>
          </p:cNvPr>
          <p:cNvSpPr txBox="1"/>
          <p:nvPr/>
        </p:nvSpPr>
        <p:spPr>
          <a:xfrm>
            <a:off x="345619" y="2090205"/>
            <a:ext cx="8452759" cy="3970318"/>
          </a:xfrm>
          <a:prstGeom prst="rect">
            <a:avLst/>
          </a:prstGeom>
          <a:noFill/>
        </p:spPr>
        <p:txBody>
          <a:bodyPr wrap="square">
            <a:spAutoFit/>
          </a:bodyPr>
          <a:lstStyle/>
          <a:p>
            <a:pPr marL="285750" indent="-285750">
              <a:buFont typeface="Arial" panose="020B0604020202020204" pitchFamily="34" charset="0"/>
              <a:buChar char="•"/>
            </a:pPr>
            <a:r>
              <a:rPr lang="en-US" dirty="0">
                <a:latin typeface="Palatino Linotype" panose="02040502050505030304" pitchFamily="18" charset="0"/>
              </a:rPr>
              <a:t>IFN</a:t>
            </a:r>
            <a:r>
              <a:rPr lang="el-GR" dirty="0">
                <a:latin typeface="Palatino Linotype" panose="02040502050505030304" pitchFamily="18" charset="0"/>
              </a:rPr>
              <a:t>α</a:t>
            </a:r>
            <a:r>
              <a:rPr lang="en-US" dirty="0">
                <a:latin typeface="Palatino Linotype" panose="02040502050505030304" pitchFamily="18" charset="0"/>
              </a:rPr>
              <a:t> and PEGylated IFN</a:t>
            </a:r>
            <a:r>
              <a:rPr lang="el-GR" dirty="0">
                <a:latin typeface="Palatino Linotype" panose="02040502050505030304" pitchFamily="18" charset="0"/>
              </a:rPr>
              <a:t>α</a:t>
            </a:r>
            <a:r>
              <a:rPr lang="en-US" dirty="0">
                <a:latin typeface="Palatino Linotype" panose="02040502050505030304" pitchFamily="18" charset="0"/>
              </a:rPr>
              <a:t> are still being investigated in clinical trials in combination with cellular therapies, cancer vaccines, and CPIs, primarily as adjunctive agents.</a:t>
            </a:r>
          </a:p>
          <a:p>
            <a:pPr marL="285750" indent="-285750">
              <a:buFont typeface="Arial" panose="020B0604020202020204" pitchFamily="34" charset="0"/>
              <a:buChar char="•"/>
            </a:pPr>
            <a:endParaRPr lang="en-US" dirty="0">
              <a:latin typeface="Palatino Linotype" panose="02040502050505030304" pitchFamily="18" charset="0"/>
            </a:endParaRPr>
          </a:p>
          <a:p>
            <a:pPr marL="285750" indent="-285750">
              <a:buFont typeface="Arial" panose="020B0604020202020204" pitchFamily="34" charset="0"/>
              <a:buChar char="•"/>
            </a:pPr>
            <a:r>
              <a:rPr lang="en-US" dirty="0">
                <a:latin typeface="Palatino Linotype" panose="02040502050505030304" pitchFamily="18" charset="0"/>
              </a:rPr>
              <a:t>Incorporation of the cytokine into high-density lipoproteins improves pharmacokinetics and anti-tumor activity of IFN-α. </a:t>
            </a:r>
          </a:p>
          <a:p>
            <a:pPr marL="285750" indent="-285750">
              <a:buFont typeface="Arial" panose="020B0604020202020204" pitchFamily="34" charset="0"/>
              <a:buChar char="•"/>
            </a:pPr>
            <a:endParaRPr lang="en-US" dirty="0">
              <a:latin typeface="Palatino Linotype" panose="02040502050505030304" pitchFamily="18" charset="0"/>
            </a:endParaRPr>
          </a:p>
          <a:p>
            <a:pPr marL="285750" indent="-285750">
              <a:buFont typeface="Arial" panose="020B0604020202020204" pitchFamily="34" charset="0"/>
              <a:buChar char="•"/>
            </a:pPr>
            <a:r>
              <a:rPr lang="en-US" dirty="0">
                <a:latin typeface="Palatino Linotype" panose="02040502050505030304" pitchFamily="18" charset="0"/>
              </a:rPr>
              <a:t>IFN-α fused to single domain antibodies targeting a molecule expressed on dendritic cells, displays a potent anti-tumor effect. </a:t>
            </a:r>
          </a:p>
          <a:p>
            <a:endParaRPr lang="en-US" dirty="0">
              <a:latin typeface="Palatino Linotype" panose="02040502050505030304" pitchFamily="18" charset="0"/>
            </a:endParaRPr>
          </a:p>
          <a:p>
            <a:r>
              <a:rPr lang="en-US" dirty="0">
                <a:latin typeface="Palatino Linotype" panose="02040502050505030304" pitchFamily="18" charset="0"/>
              </a:rPr>
              <a:t> </a:t>
            </a:r>
          </a:p>
          <a:p>
            <a:pPr algn="r"/>
            <a:r>
              <a:rPr lang="en-US" dirty="0">
                <a:latin typeface="Palatino Linotype" panose="02040502050505030304" pitchFamily="18" charset="0"/>
              </a:rPr>
              <a:t>In preclinical tumor models, IFN-β appeared to be more potent than IFN-α in inducing antiproliferative effects. However, the clinical use of IFN-β in cancer therapy has been limited by its low bioavailability and side effects.</a:t>
            </a:r>
          </a:p>
        </p:txBody>
      </p:sp>
    </p:spTree>
    <p:extLst>
      <p:ext uri="{BB962C8B-B14F-4D97-AF65-F5344CB8AC3E}">
        <p14:creationId xmlns:p14="http://schemas.microsoft.com/office/powerpoint/2010/main" val="41791068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8C6B044-1BD0-429F-AF67-BBE97947A8E5}"/>
              </a:ext>
            </a:extLst>
          </p:cNvPr>
          <p:cNvSpPr>
            <a:spLocks noGrp="1"/>
          </p:cNvSpPr>
          <p:nvPr>
            <p:ph type="title"/>
          </p:nvPr>
        </p:nvSpPr>
        <p:spPr>
          <a:xfrm>
            <a:off x="421480" y="261256"/>
            <a:ext cx="8090808" cy="908957"/>
          </a:xfrm>
        </p:spPr>
        <p:txBody>
          <a:bodyPr>
            <a:normAutofit/>
          </a:bodyPr>
          <a:lstStyle/>
          <a:p>
            <a:pPr algn="ctr"/>
            <a:r>
              <a:rPr lang="en-US" sz="3100" b="1" dirty="0">
                <a:solidFill>
                  <a:srgbClr val="C00000"/>
                </a:solidFill>
                <a:effectLst>
                  <a:outerShdw blurRad="38100" dist="38100" dir="2700000" algn="tl">
                    <a:srgbClr val="000000">
                      <a:alpha val="43137"/>
                    </a:srgbClr>
                  </a:outerShdw>
                </a:effectLst>
                <a:latin typeface="Palatino Linotype" panose="02040502050505030304" pitchFamily="18" charset="0"/>
              </a:rPr>
              <a:t>IFN-γ and tumor immunotherapy</a:t>
            </a:r>
            <a:endParaRPr lang="en-US" b="1" dirty="0">
              <a:latin typeface="Palatino Linotype" panose="02040502050505030304" pitchFamily="18" charset="0"/>
            </a:endParaRPr>
          </a:p>
        </p:txBody>
      </p:sp>
      <p:pic>
        <p:nvPicPr>
          <p:cNvPr id="5" name="Picture 4">
            <a:extLst>
              <a:ext uri="{FF2B5EF4-FFF2-40B4-BE49-F238E27FC236}">
                <a16:creationId xmlns:a16="http://schemas.microsoft.com/office/drawing/2014/main" id="{7312660D-EC46-4A91-15B2-3EEEA5774463}"/>
              </a:ext>
            </a:extLst>
          </p:cNvPr>
          <p:cNvPicPr>
            <a:picLocks noChangeAspect="1"/>
          </p:cNvPicPr>
          <p:nvPr/>
        </p:nvPicPr>
        <p:blipFill>
          <a:blip r:embed="rId2"/>
          <a:stretch>
            <a:fillRect/>
          </a:stretch>
        </p:blipFill>
        <p:spPr>
          <a:xfrm>
            <a:off x="2509156" y="1235528"/>
            <a:ext cx="4027715" cy="3113316"/>
          </a:xfrm>
          <a:prstGeom prst="rect">
            <a:avLst/>
          </a:prstGeom>
        </p:spPr>
      </p:pic>
      <p:sp>
        <p:nvSpPr>
          <p:cNvPr id="7" name="TextBox 6">
            <a:extLst>
              <a:ext uri="{FF2B5EF4-FFF2-40B4-BE49-F238E27FC236}">
                <a16:creationId xmlns:a16="http://schemas.microsoft.com/office/drawing/2014/main" id="{DA943261-6DF4-F5D6-8788-F7A4EDA19EAE}"/>
              </a:ext>
            </a:extLst>
          </p:cNvPr>
          <p:cNvSpPr txBox="1"/>
          <p:nvPr/>
        </p:nvSpPr>
        <p:spPr>
          <a:xfrm>
            <a:off x="261258" y="4894026"/>
            <a:ext cx="8670472" cy="1754326"/>
          </a:xfrm>
          <a:prstGeom prst="rect">
            <a:avLst/>
          </a:prstGeom>
          <a:noFill/>
        </p:spPr>
        <p:txBody>
          <a:bodyPr wrap="square">
            <a:spAutoFit/>
          </a:bodyPr>
          <a:lstStyle/>
          <a:p>
            <a:pPr marL="0" indent="0" algn="just" fontAlgn="base">
              <a:lnSpc>
                <a:spcPct val="100000"/>
              </a:lnSpc>
              <a:buNone/>
            </a:pPr>
            <a:r>
              <a:rPr lang="en-US" sz="1800" dirty="0">
                <a:latin typeface="Palatino Linotype" panose="02040502050505030304" pitchFamily="18" charset="0"/>
                <a:ea typeface="Nirmala UI Semilight" panose="020B0402040204020203" pitchFamily="34" charset="0"/>
                <a:cs typeface="Nirmala UI Semilight" panose="020B0402040204020203" pitchFamily="34" charset="0"/>
              </a:rPr>
              <a:t>IFN</a:t>
            </a:r>
            <a:r>
              <a:rPr lang="el-GR" sz="1800" dirty="0">
                <a:latin typeface="Palatino Linotype" panose="02040502050505030304" pitchFamily="18" charset="0"/>
                <a:ea typeface="Nirmala UI Semilight" panose="020B0402040204020203" pitchFamily="34" charset="0"/>
                <a:cs typeface="Nirmala UI Semilight" panose="020B0402040204020203" pitchFamily="34" charset="0"/>
              </a:rPr>
              <a:t>γ</a:t>
            </a:r>
            <a:r>
              <a:rPr lang="en-US" sz="1800" dirty="0">
                <a:latin typeface="Palatino Linotype" panose="02040502050505030304" pitchFamily="18" charset="0"/>
                <a:ea typeface="Nirmala UI Semilight" panose="020B0402040204020203" pitchFamily="34" charset="0"/>
                <a:cs typeface="Nirmala UI Semilight" panose="020B0402040204020203" pitchFamily="34" charset="0"/>
              </a:rPr>
              <a:t> is secreted by NK cells, NKT cells, Th1 CD4+ T cells, CD8+ T cells, antigen presenting cells (APCs), and B cells. IFN</a:t>
            </a:r>
            <a:r>
              <a:rPr lang="el-GR" sz="1800" dirty="0">
                <a:latin typeface="Palatino Linotype" panose="02040502050505030304" pitchFamily="18" charset="0"/>
                <a:ea typeface="Nirmala UI Semilight" panose="020B0402040204020203" pitchFamily="34" charset="0"/>
                <a:cs typeface="Nirmala UI Semilight" panose="020B0402040204020203" pitchFamily="34" charset="0"/>
              </a:rPr>
              <a:t>γ</a:t>
            </a:r>
            <a:r>
              <a:rPr lang="en-US" sz="1800" dirty="0">
                <a:latin typeface="Palatino Linotype" panose="02040502050505030304" pitchFamily="18" charset="0"/>
                <a:ea typeface="Nirmala UI Semilight" panose="020B0402040204020203" pitchFamily="34" charset="0"/>
                <a:cs typeface="Nirmala UI Semilight" panose="020B0402040204020203" pitchFamily="34" charset="0"/>
              </a:rPr>
              <a:t> binds to the IFNgGR1/IFNgGR2 receptor complex on a variety of immune cells, resulting in macrophage activation, induction of MHC class I</a:t>
            </a:r>
            <a:r>
              <a:rPr lang="en-US" dirty="0">
                <a:latin typeface="Palatino Linotype" panose="02040502050505030304" pitchFamily="18" charset="0"/>
                <a:ea typeface="Nirmala UI Semilight" panose="020B0402040204020203" pitchFamily="34" charset="0"/>
                <a:cs typeface="Nirmala UI Semilight" panose="020B0402040204020203" pitchFamily="34" charset="0"/>
              </a:rPr>
              <a:t> and </a:t>
            </a:r>
            <a:r>
              <a:rPr lang="en-US" sz="1800" dirty="0">
                <a:latin typeface="Palatino Linotype" panose="02040502050505030304" pitchFamily="18" charset="0"/>
                <a:ea typeface="Nirmala UI Semilight" panose="020B0402040204020203" pitchFamily="34" charset="0"/>
                <a:cs typeface="Nirmala UI Semilight" panose="020B0402040204020203" pitchFamily="34" charset="0"/>
              </a:rPr>
              <a:t>II, and costimulatory molecule expression on APCs, promotion of CD4+ T cell Th1 differentiation, and blockade of IL-4-dependent isotype switching in B cells.</a:t>
            </a:r>
          </a:p>
        </p:txBody>
      </p:sp>
      <p:sp>
        <p:nvSpPr>
          <p:cNvPr id="2" name="TextBox 1">
            <a:extLst>
              <a:ext uri="{FF2B5EF4-FFF2-40B4-BE49-F238E27FC236}">
                <a16:creationId xmlns:a16="http://schemas.microsoft.com/office/drawing/2014/main" id="{D32F7870-EA1C-B8CD-38CA-C5758C3970C1}"/>
              </a:ext>
            </a:extLst>
          </p:cNvPr>
          <p:cNvSpPr txBox="1"/>
          <p:nvPr/>
        </p:nvSpPr>
        <p:spPr>
          <a:xfrm>
            <a:off x="3086100" y="4482935"/>
            <a:ext cx="3151415" cy="276999"/>
          </a:xfrm>
          <a:prstGeom prst="rect">
            <a:avLst/>
          </a:prstGeom>
          <a:noFill/>
        </p:spPr>
        <p:txBody>
          <a:bodyPr wrap="square">
            <a:spAutoFit/>
          </a:bodyPr>
          <a:lstStyle/>
          <a:p>
            <a:r>
              <a:rPr lang="en-US" sz="1200" dirty="0">
                <a:latin typeface="Palatino Linotype" panose="02040502050505030304" pitchFamily="18" charset="0"/>
              </a:rPr>
              <a:t>Ni L, Lu J. Cancer Med 2018; 7(9):4509-4516. </a:t>
            </a:r>
          </a:p>
        </p:txBody>
      </p:sp>
    </p:spTree>
    <p:extLst>
      <p:ext uri="{BB962C8B-B14F-4D97-AF65-F5344CB8AC3E}">
        <p14:creationId xmlns:p14="http://schemas.microsoft.com/office/powerpoint/2010/main" val="20125290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8C6B044-1BD0-429F-AF67-BBE97947A8E5}"/>
              </a:ext>
            </a:extLst>
          </p:cNvPr>
          <p:cNvSpPr>
            <a:spLocks noGrp="1"/>
          </p:cNvSpPr>
          <p:nvPr>
            <p:ph type="title"/>
          </p:nvPr>
        </p:nvSpPr>
        <p:spPr>
          <a:xfrm>
            <a:off x="545646" y="283213"/>
            <a:ext cx="8090808" cy="576944"/>
          </a:xfrm>
        </p:spPr>
        <p:txBody>
          <a:bodyPr>
            <a:normAutofit/>
          </a:bodyPr>
          <a:lstStyle/>
          <a:p>
            <a:pPr algn="ctr"/>
            <a:r>
              <a:rPr lang="en-US" sz="3100" b="1" dirty="0">
                <a:solidFill>
                  <a:srgbClr val="C00000"/>
                </a:solidFill>
                <a:effectLst>
                  <a:outerShdw blurRad="38100" dist="38100" dir="2700000" algn="tl">
                    <a:srgbClr val="000000">
                      <a:alpha val="43137"/>
                    </a:srgbClr>
                  </a:outerShdw>
                </a:effectLst>
                <a:latin typeface="Palatino Linotype" panose="02040502050505030304" pitchFamily="18" charset="0"/>
              </a:rPr>
              <a:t>IFN-γ and tumor immunotherapy</a:t>
            </a:r>
            <a:endParaRPr lang="en-US" b="1" dirty="0">
              <a:latin typeface="Palatino Linotype" panose="02040502050505030304" pitchFamily="18" charset="0"/>
            </a:endParaRPr>
          </a:p>
        </p:txBody>
      </p:sp>
      <p:sp>
        <p:nvSpPr>
          <p:cNvPr id="3" name="TextBox 2">
            <a:extLst>
              <a:ext uri="{FF2B5EF4-FFF2-40B4-BE49-F238E27FC236}">
                <a16:creationId xmlns:a16="http://schemas.microsoft.com/office/drawing/2014/main" id="{5F08FEA7-80F7-B477-6749-2F5E81ECB2F5}"/>
              </a:ext>
            </a:extLst>
          </p:cNvPr>
          <p:cNvSpPr txBox="1"/>
          <p:nvPr/>
        </p:nvSpPr>
        <p:spPr>
          <a:xfrm>
            <a:off x="146958" y="941377"/>
            <a:ext cx="8888185" cy="1631216"/>
          </a:xfrm>
          <a:prstGeom prst="rect">
            <a:avLst/>
          </a:prstGeom>
          <a:noFill/>
        </p:spPr>
        <p:txBody>
          <a:bodyPr wrap="square">
            <a:spAutoFit/>
          </a:bodyPr>
          <a:lstStyle/>
          <a:p>
            <a:pPr algn="just"/>
            <a:r>
              <a:rPr lang="en-US" sz="2000" dirty="0">
                <a:latin typeface="Palatino Linotype" panose="02040502050505030304" pitchFamily="18" charset="0"/>
                <a:ea typeface="Nirmala UI Semilight" panose="020B0402040204020203" pitchFamily="34" charset="0"/>
                <a:cs typeface="Nirmala UI Semilight" panose="020B0402040204020203" pitchFamily="34" charset="0"/>
              </a:rPr>
              <a:t>IFN</a:t>
            </a:r>
            <a:r>
              <a:rPr lang="el-GR" sz="2000" dirty="0">
                <a:latin typeface="Palatino Linotype" panose="02040502050505030304" pitchFamily="18" charset="0"/>
                <a:ea typeface="Nirmala UI Semilight" panose="020B0402040204020203" pitchFamily="34" charset="0"/>
                <a:cs typeface="Nirmala UI Semilight" panose="020B0402040204020203" pitchFamily="34" charset="0"/>
              </a:rPr>
              <a:t>γ</a:t>
            </a:r>
            <a:r>
              <a:rPr lang="en-US" sz="2000" dirty="0">
                <a:latin typeface="Palatino Linotype" panose="02040502050505030304" pitchFamily="18" charset="0"/>
                <a:ea typeface="Nirmala UI Semilight" panose="020B0402040204020203" pitchFamily="34" charset="0"/>
                <a:cs typeface="Nirmala UI Semilight" panose="020B0402040204020203" pitchFamily="34" charset="0"/>
              </a:rPr>
              <a:t> was initially considered a promising immunotherapeutic based on results in preclinical animal models and was extensively tested in clinical trials. Despite the initial enthusiasm, IFN</a:t>
            </a:r>
            <a:r>
              <a:rPr lang="el-GR" sz="2000" dirty="0">
                <a:latin typeface="Palatino Linotype" panose="02040502050505030304" pitchFamily="18" charset="0"/>
                <a:ea typeface="Nirmala UI Semilight" panose="020B0402040204020203" pitchFamily="34" charset="0"/>
                <a:cs typeface="Nirmala UI Semilight" panose="020B0402040204020203" pitchFamily="34" charset="0"/>
              </a:rPr>
              <a:t>γ</a:t>
            </a:r>
            <a:r>
              <a:rPr lang="en-US" sz="2000" dirty="0">
                <a:latin typeface="Palatino Linotype" panose="02040502050505030304" pitchFamily="18" charset="0"/>
                <a:ea typeface="Nirmala UI Semilight" panose="020B0402040204020203" pitchFamily="34" charset="0"/>
                <a:cs typeface="Nirmala UI Semilight" panose="020B0402040204020203" pitchFamily="34" charset="0"/>
              </a:rPr>
              <a:t> never demonstrated efficacy in oncology patients. This could be explained by the contribution of IFNγ to tumor evasion.  </a:t>
            </a:r>
          </a:p>
        </p:txBody>
      </p:sp>
      <p:pic>
        <p:nvPicPr>
          <p:cNvPr id="6" name="Picture 5">
            <a:extLst>
              <a:ext uri="{FF2B5EF4-FFF2-40B4-BE49-F238E27FC236}">
                <a16:creationId xmlns:a16="http://schemas.microsoft.com/office/drawing/2014/main" id="{19BAFB57-AF8C-09EA-E9F0-EE10987FFACB}"/>
              </a:ext>
            </a:extLst>
          </p:cNvPr>
          <p:cNvPicPr>
            <a:picLocks noChangeAspect="1"/>
          </p:cNvPicPr>
          <p:nvPr/>
        </p:nvPicPr>
        <p:blipFill>
          <a:blip r:embed="rId2"/>
          <a:stretch>
            <a:fillRect/>
          </a:stretch>
        </p:blipFill>
        <p:spPr>
          <a:xfrm>
            <a:off x="5437415" y="2942285"/>
            <a:ext cx="3516085" cy="3384261"/>
          </a:xfrm>
          <a:prstGeom prst="rect">
            <a:avLst/>
          </a:prstGeom>
        </p:spPr>
      </p:pic>
      <p:sp>
        <p:nvSpPr>
          <p:cNvPr id="8" name="TextBox 7">
            <a:extLst>
              <a:ext uri="{FF2B5EF4-FFF2-40B4-BE49-F238E27FC236}">
                <a16:creationId xmlns:a16="http://schemas.microsoft.com/office/drawing/2014/main" id="{035A471D-AB69-2D91-F05D-216DA7FB3EFF}"/>
              </a:ext>
            </a:extLst>
          </p:cNvPr>
          <p:cNvSpPr txBox="1"/>
          <p:nvPr/>
        </p:nvSpPr>
        <p:spPr>
          <a:xfrm>
            <a:off x="146958" y="2675770"/>
            <a:ext cx="5241471" cy="4093428"/>
          </a:xfrm>
          <a:prstGeom prst="rect">
            <a:avLst/>
          </a:prstGeom>
          <a:noFill/>
        </p:spPr>
        <p:txBody>
          <a:bodyPr wrap="square">
            <a:spAutoFit/>
          </a:bodyPr>
          <a:lstStyle/>
          <a:p>
            <a:pPr algn="just"/>
            <a:r>
              <a:rPr lang="en-US" sz="2000" b="1" i="0" dirty="0">
                <a:solidFill>
                  <a:srgbClr val="333333"/>
                </a:solidFill>
                <a:effectLst/>
                <a:latin typeface="Palatino Linotype" panose="02040502050505030304" pitchFamily="18" charset="0"/>
              </a:rPr>
              <a:t>IFN-γ plays a dual and opposing role in cancer development. </a:t>
            </a:r>
          </a:p>
          <a:p>
            <a:pPr algn="just"/>
            <a:endParaRPr lang="en-US" sz="2000" b="1" i="0" dirty="0">
              <a:solidFill>
                <a:srgbClr val="333333"/>
              </a:solidFill>
              <a:effectLst/>
              <a:latin typeface="Palatino Linotype" panose="02040502050505030304" pitchFamily="18" charset="0"/>
            </a:endParaRPr>
          </a:p>
          <a:p>
            <a:pPr marL="285750" indent="-285750">
              <a:buFont typeface="Arial" panose="020B0604020202020204" pitchFamily="34" charset="0"/>
              <a:buChar char="•"/>
            </a:pPr>
            <a:r>
              <a:rPr lang="en-US" sz="2000" b="1" i="0" dirty="0">
                <a:solidFill>
                  <a:srgbClr val="0070C0"/>
                </a:solidFill>
                <a:effectLst/>
                <a:latin typeface="Palatino Linotype" panose="02040502050505030304" pitchFamily="18" charset="0"/>
              </a:rPr>
              <a:t>IFN-γ signaling inhibits tumor growth by arrest of tumor cell cycle, induction of tumor ischemia and activation of APCs and effector cells while impairing suppressive immune cells. </a:t>
            </a:r>
          </a:p>
          <a:p>
            <a:pPr marL="285750" indent="-285750">
              <a:buFont typeface="Arial" panose="020B0604020202020204" pitchFamily="34" charset="0"/>
              <a:buChar char="•"/>
            </a:pPr>
            <a:r>
              <a:rPr lang="en-US" sz="2000" b="1" i="0" dirty="0">
                <a:solidFill>
                  <a:srgbClr val="C00000"/>
                </a:solidFill>
                <a:effectLst/>
                <a:latin typeface="Palatino Linotype" panose="02040502050505030304" pitchFamily="18" charset="0"/>
              </a:rPr>
              <a:t>However, IFN-γ contributes to tumor growth via promotion of tumorigenesis and angiogenesis, upregulation of tolerant molecules and induction of homeostasis.</a:t>
            </a:r>
            <a:endParaRPr lang="en-US" sz="2000" b="1" dirty="0">
              <a:solidFill>
                <a:srgbClr val="C00000"/>
              </a:solidFill>
              <a:latin typeface="Palatino Linotype" panose="02040502050505030304" pitchFamily="18" charset="0"/>
            </a:endParaRPr>
          </a:p>
        </p:txBody>
      </p:sp>
      <p:sp>
        <p:nvSpPr>
          <p:cNvPr id="5" name="TextBox 4">
            <a:extLst>
              <a:ext uri="{FF2B5EF4-FFF2-40B4-BE49-F238E27FC236}">
                <a16:creationId xmlns:a16="http://schemas.microsoft.com/office/drawing/2014/main" id="{F54B5E01-01F9-D361-FA9E-F66715062EBC}"/>
              </a:ext>
            </a:extLst>
          </p:cNvPr>
          <p:cNvSpPr txBox="1"/>
          <p:nvPr/>
        </p:nvSpPr>
        <p:spPr>
          <a:xfrm>
            <a:off x="5720443" y="6419239"/>
            <a:ext cx="3151415" cy="276999"/>
          </a:xfrm>
          <a:prstGeom prst="rect">
            <a:avLst/>
          </a:prstGeom>
          <a:noFill/>
        </p:spPr>
        <p:txBody>
          <a:bodyPr wrap="square">
            <a:spAutoFit/>
          </a:bodyPr>
          <a:lstStyle/>
          <a:p>
            <a:r>
              <a:rPr lang="en-US" sz="1200" dirty="0">
                <a:latin typeface="Palatino Linotype" panose="02040502050505030304" pitchFamily="18" charset="0"/>
              </a:rPr>
              <a:t>Ni L, Lu J. Cancer Med 2018; 7(9):4509-4516. </a:t>
            </a:r>
          </a:p>
        </p:txBody>
      </p:sp>
    </p:spTree>
    <p:extLst>
      <p:ext uri="{BB962C8B-B14F-4D97-AF65-F5344CB8AC3E}">
        <p14:creationId xmlns:p14="http://schemas.microsoft.com/office/powerpoint/2010/main" val="39477348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83484"/>
            <a:ext cx="7886700" cy="690789"/>
          </a:xfrm>
        </p:spPr>
        <p:txBody>
          <a:bodyPr>
            <a:normAutofit fontScale="90000"/>
          </a:bodyPr>
          <a:lstStyle/>
          <a:p>
            <a:pPr algn="ctr"/>
            <a:r>
              <a:rPr lang="en-US" sz="4000" b="1" dirty="0">
                <a:solidFill>
                  <a:srgbClr val="C00000"/>
                </a:solidFill>
                <a:effectLst>
                  <a:outerShdw blurRad="38100" dist="38100" dir="2700000" algn="tl">
                    <a:srgbClr val="000000">
                      <a:alpha val="43137"/>
                    </a:srgbClr>
                  </a:outerShdw>
                </a:effectLst>
                <a:latin typeface="Palatino Linotype" panose="02040502050505030304" pitchFamily="18" charset="0"/>
              </a:rPr>
              <a:t>Cytokines </a:t>
            </a:r>
            <a:br>
              <a:rPr lang="en-US" sz="4000" b="1" dirty="0">
                <a:solidFill>
                  <a:srgbClr val="C00000"/>
                </a:solidFill>
                <a:effectLst>
                  <a:outerShdw blurRad="38100" dist="38100" dir="2700000" algn="tl">
                    <a:srgbClr val="000000">
                      <a:alpha val="43137"/>
                    </a:srgbClr>
                  </a:outerShdw>
                </a:effectLst>
                <a:latin typeface="Palatino Linotype" panose="02040502050505030304" pitchFamily="18" charset="0"/>
              </a:rPr>
            </a:br>
            <a:r>
              <a:rPr lang="en-US" sz="2800" b="1" dirty="0">
                <a:solidFill>
                  <a:srgbClr val="C00000"/>
                </a:solidFill>
                <a:effectLst>
                  <a:outerShdw blurRad="38100" dist="38100" dir="2700000" algn="tl">
                    <a:srgbClr val="000000">
                      <a:alpha val="43137"/>
                    </a:srgbClr>
                  </a:outerShdw>
                </a:effectLst>
                <a:latin typeface="Palatino Linotype" panose="02040502050505030304" pitchFamily="18" charset="0"/>
              </a:rPr>
              <a:t>Overview</a:t>
            </a:r>
          </a:p>
        </p:txBody>
      </p:sp>
      <p:sp>
        <p:nvSpPr>
          <p:cNvPr id="3" name="Content Placeholder 2"/>
          <p:cNvSpPr>
            <a:spLocks noGrp="1"/>
          </p:cNvSpPr>
          <p:nvPr>
            <p:ph idx="1"/>
          </p:nvPr>
        </p:nvSpPr>
        <p:spPr>
          <a:xfrm>
            <a:off x="146321" y="1284515"/>
            <a:ext cx="5160463" cy="5377541"/>
          </a:xfrm>
        </p:spPr>
        <p:txBody>
          <a:bodyPr>
            <a:noAutofit/>
          </a:bodyPr>
          <a:lstStyle/>
          <a:p>
            <a:pPr>
              <a:lnSpc>
                <a:spcPct val="120000"/>
              </a:lnSpc>
            </a:pPr>
            <a:r>
              <a:rPr lang="en-US" sz="1800" dirty="0">
                <a:latin typeface="Palatino Linotype" panose="02040502050505030304" pitchFamily="18" charset="0"/>
              </a:rPr>
              <a:t>Cytokines are soluble proteins that mediate intercellular communication.</a:t>
            </a:r>
          </a:p>
          <a:p>
            <a:pPr>
              <a:lnSpc>
                <a:spcPct val="120000"/>
              </a:lnSpc>
            </a:pPr>
            <a:r>
              <a:rPr lang="en-US" sz="1800" dirty="0">
                <a:latin typeface="Palatino Linotype" panose="02040502050505030304" pitchFamily="18" charset="0"/>
              </a:rPr>
              <a:t>They are mainly produced by cells of innate and adaptive immunity in response to microbes and tumor antigens.</a:t>
            </a:r>
          </a:p>
          <a:p>
            <a:pPr>
              <a:lnSpc>
                <a:spcPct val="120000"/>
              </a:lnSpc>
            </a:pPr>
            <a:r>
              <a:rPr lang="en-US" sz="1800" dirty="0">
                <a:latin typeface="Palatino Linotype" panose="02040502050505030304" pitchFamily="18" charset="0"/>
              </a:rPr>
              <a:t>Cytokines provide </a:t>
            </a:r>
            <a:r>
              <a:rPr lang="en-US" sz="1800" b="1" dirty="0">
                <a:solidFill>
                  <a:srgbClr val="C00000"/>
                </a:solidFill>
                <a:effectLst>
                  <a:outerShdw blurRad="38100" dist="38100" dir="2700000" algn="tl">
                    <a:srgbClr val="000000">
                      <a:alpha val="43137"/>
                    </a:srgbClr>
                  </a:outerShdw>
                </a:effectLst>
                <a:latin typeface="Palatino Linotype" panose="02040502050505030304" pitchFamily="18" charset="0"/>
              </a:rPr>
              <a:t>growth, differentiation and inflammatory or anti-inflammatory signals</a:t>
            </a:r>
            <a:r>
              <a:rPr lang="en-US" sz="1800" dirty="0">
                <a:latin typeface="Palatino Linotype" panose="02040502050505030304" pitchFamily="18" charset="0"/>
              </a:rPr>
              <a:t> to different cell types. They are major regulators of innate and adaptive immunity.</a:t>
            </a:r>
          </a:p>
          <a:p>
            <a:pPr>
              <a:lnSpc>
                <a:spcPct val="120000"/>
              </a:lnSpc>
            </a:pPr>
            <a:r>
              <a:rPr lang="en-US" sz="1800" dirty="0">
                <a:latin typeface="Palatino Linotype" panose="02040502050505030304" pitchFamily="18" charset="0"/>
              </a:rPr>
              <a:t>Cytokines are most often released during a defined period in response to a stimulus, and their action is short-lived due to their limited half-life in the circulation. As a result, cytokines normally exert an </a:t>
            </a:r>
            <a:r>
              <a:rPr lang="en-US" sz="1800" b="1" dirty="0">
                <a:latin typeface="Palatino Linotype" panose="02040502050505030304" pitchFamily="18" charset="0"/>
              </a:rPr>
              <a:t>autocrine or paracrine effect</a:t>
            </a:r>
            <a:r>
              <a:rPr lang="en-US" sz="1800" dirty="0">
                <a:latin typeface="Palatino Linotype" panose="02040502050505030304" pitchFamily="18" charset="0"/>
              </a:rPr>
              <a:t>. </a:t>
            </a:r>
          </a:p>
        </p:txBody>
      </p:sp>
      <p:pic>
        <p:nvPicPr>
          <p:cNvPr id="4" name="Picture 3">
            <a:extLst>
              <a:ext uri="{FF2B5EF4-FFF2-40B4-BE49-F238E27FC236}">
                <a16:creationId xmlns:a16="http://schemas.microsoft.com/office/drawing/2014/main" id="{30EC6B2F-EE67-515C-A64F-D4547E1F2C7D}"/>
              </a:ext>
            </a:extLst>
          </p:cNvPr>
          <p:cNvPicPr>
            <a:picLocks noChangeAspect="1"/>
          </p:cNvPicPr>
          <p:nvPr/>
        </p:nvPicPr>
        <p:blipFill>
          <a:blip r:embed="rId2"/>
          <a:stretch>
            <a:fillRect/>
          </a:stretch>
        </p:blipFill>
        <p:spPr>
          <a:xfrm>
            <a:off x="5116286" y="2019299"/>
            <a:ext cx="3810884" cy="3722914"/>
          </a:xfrm>
          <a:prstGeom prst="rect">
            <a:avLst/>
          </a:prstGeom>
        </p:spPr>
      </p:pic>
      <p:sp>
        <p:nvSpPr>
          <p:cNvPr id="6" name="TextBox 5">
            <a:extLst>
              <a:ext uri="{FF2B5EF4-FFF2-40B4-BE49-F238E27FC236}">
                <a16:creationId xmlns:a16="http://schemas.microsoft.com/office/drawing/2014/main" id="{76232303-0C6A-1103-FBAC-28A2611EBF90}"/>
              </a:ext>
            </a:extLst>
          </p:cNvPr>
          <p:cNvSpPr txBox="1"/>
          <p:nvPr/>
        </p:nvSpPr>
        <p:spPr>
          <a:xfrm>
            <a:off x="5498352" y="5836261"/>
            <a:ext cx="3343835" cy="461665"/>
          </a:xfrm>
          <a:prstGeom prst="rect">
            <a:avLst/>
          </a:prstGeom>
          <a:noFill/>
        </p:spPr>
        <p:txBody>
          <a:bodyPr wrap="square">
            <a:spAutoFit/>
          </a:bodyPr>
          <a:lstStyle/>
          <a:p>
            <a:pPr algn="l"/>
            <a:r>
              <a:rPr lang="en-US" sz="1200" b="0" i="0" dirty="0" err="1">
                <a:solidFill>
                  <a:srgbClr val="111111"/>
                </a:solidFill>
                <a:effectLst/>
                <a:latin typeface="Palatino Linotype" panose="02040502050505030304" pitchFamily="18" charset="0"/>
              </a:rPr>
              <a:t>Amere</a:t>
            </a:r>
            <a:r>
              <a:rPr lang="en-US" sz="1200" b="0" i="0" dirty="0">
                <a:solidFill>
                  <a:srgbClr val="111111"/>
                </a:solidFill>
                <a:effectLst/>
                <a:latin typeface="Palatino Linotype" panose="02040502050505030304" pitchFamily="18" charset="0"/>
              </a:rPr>
              <a:t> Subbarao S. </a:t>
            </a:r>
            <a:r>
              <a:rPr lang="en-US" sz="1200" b="0" i="0" dirty="0" err="1">
                <a:solidFill>
                  <a:srgbClr val="111111"/>
                </a:solidFill>
                <a:effectLst/>
                <a:latin typeface="Palatino Linotype" panose="02040502050505030304" pitchFamily="18" charset="0"/>
              </a:rPr>
              <a:t>Inflammopharmacology</a:t>
            </a:r>
            <a:r>
              <a:rPr lang="en-US" sz="1200" dirty="0">
                <a:solidFill>
                  <a:srgbClr val="111111"/>
                </a:solidFill>
                <a:latin typeface="Palatino Linotype" panose="02040502050505030304" pitchFamily="18" charset="0"/>
              </a:rPr>
              <a:t> </a:t>
            </a:r>
            <a:r>
              <a:rPr lang="en-US" sz="1200" b="0" i="0" dirty="0">
                <a:solidFill>
                  <a:srgbClr val="111111"/>
                </a:solidFill>
                <a:effectLst/>
                <a:latin typeface="Palatino Linotype" panose="02040502050505030304" pitchFamily="18" charset="0"/>
              </a:rPr>
              <a:t>2021;29(2):343-366.</a:t>
            </a:r>
          </a:p>
        </p:txBody>
      </p:sp>
    </p:spTree>
    <p:extLst>
      <p:ext uri="{BB962C8B-B14F-4D97-AF65-F5344CB8AC3E}">
        <p14:creationId xmlns:p14="http://schemas.microsoft.com/office/powerpoint/2010/main" val="23824412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48797"/>
            <a:ext cx="7886700" cy="505731"/>
          </a:xfrm>
        </p:spPr>
        <p:txBody>
          <a:bodyPr>
            <a:normAutofit/>
          </a:bodyPr>
          <a:lstStyle/>
          <a:p>
            <a:pPr algn="ctr"/>
            <a:r>
              <a:rPr lang="en-US" sz="2800" b="1" dirty="0">
                <a:solidFill>
                  <a:srgbClr val="C00000"/>
                </a:solidFill>
                <a:effectLst>
                  <a:outerShdw blurRad="38100" dist="38100" dir="2700000" algn="tl">
                    <a:srgbClr val="000000">
                      <a:alpha val="43137"/>
                    </a:srgbClr>
                  </a:outerShdw>
                </a:effectLst>
                <a:latin typeface="Palatino Linotype" panose="02040502050505030304" pitchFamily="18" charset="0"/>
              </a:rPr>
              <a:t>IL-2 in tumor immunotherapy</a:t>
            </a:r>
          </a:p>
        </p:txBody>
      </p:sp>
      <p:sp>
        <p:nvSpPr>
          <p:cNvPr id="3" name="Content Placeholder 2"/>
          <p:cNvSpPr>
            <a:spLocks noGrp="1"/>
          </p:cNvSpPr>
          <p:nvPr>
            <p:ph idx="1"/>
          </p:nvPr>
        </p:nvSpPr>
        <p:spPr>
          <a:xfrm>
            <a:off x="307521" y="1091700"/>
            <a:ext cx="8528958" cy="3077529"/>
          </a:xfrm>
        </p:spPr>
        <p:txBody>
          <a:bodyPr>
            <a:noAutofit/>
          </a:bodyPr>
          <a:lstStyle/>
          <a:p>
            <a:r>
              <a:rPr lang="en-US" sz="1800" b="1" dirty="0">
                <a:latin typeface="Palatino Linotype" panose="02040502050505030304" pitchFamily="18" charset="0"/>
              </a:rPr>
              <a:t>The stimulatory effect of IL-2 on effector T cells and NK cells motivated trials of high-dose IL-2 for tumor treatment.</a:t>
            </a:r>
          </a:p>
          <a:p>
            <a:pPr marL="0" indent="0" algn="r">
              <a:buNone/>
            </a:pPr>
            <a:r>
              <a:rPr lang="en-US" sz="1800" i="1" dirty="0">
                <a:latin typeface="Palatino Linotype" panose="02040502050505030304" pitchFamily="18" charset="0"/>
              </a:rPr>
              <a:t>Recombinant human IL-2 (Aldesleukin) was the first FDA approved immunotherapy for the treatment of metastatic renal cell carcinoma (RCC) and metastatic melanoma in 1992. and 1998. </a:t>
            </a:r>
          </a:p>
          <a:p>
            <a:r>
              <a:rPr lang="en-US" sz="1800" dirty="0">
                <a:latin typeface="Palatino Linotype" panose="02040502050505030304" pitchFamily="18" charset="0"/>
              </a:rPr>
              <a:t>IL-2 is almost universally used with adoptive T cell therapy with TILs harvested from autologous tumor deposits, expanded </a:t>
            </a:r>
            <a:r>
              <a:rPr lang="en-US" sz="1800" i="1" dirty="0">
                <a:latin typeface="Palatino Linotype" panose="02040502050505030304" pitchFamily="18" charset="0"/>
              </a:rPr>
              <a:t>ex vivo</a:t>
            </a:r>
            <a:r>
              <a:rPr lang="en-US" sz="1800" dirty="0">
                <a:latin typeface="Palatino Linotype" panose="02040502050505030304" pitchFamily="18" charset="0"/>
              </a:rPr>
              <a:t>, and reinfused with the high-dose IL-2. </a:t>
            </a:r>
          </a:p>
          <a:p>
            <a:r>
              <a:rPr lang="en-US" sz="1800" dirty="0">
                <a:latin typeface="Palatino Linotype" panose="02040502050505030304" pitchFamily="18" charset="0"/>
              </a:rPr>
              <a:t>High-dose IL-2 treatment has also been given in adoptive T cell therapy with effector T cells transduced with tumor-specific T cell receptor, and in lower doses for selected trials with chimeric antigen receptor T cells (CAR-T cells).</a:t>
            </a:r>
          </a:p>
        </p:txBody>
      </p:sp>
      <p:pic>
        <p:nvPicPr>
          <p:cNvPr id="4" name="Picture 3">
            <a:extLst>
              <a:ext uri="{FF2B5EF4-FFF2-40B4-BE49-F238E27FC236}">
                <a16:creationId xmlns:a16="http://schemas.microsoft.com/office/drawing/2014/main" id="{81AF5DAC-E9EC-CF6F-374B-DBC8AC5A2273}"/>
              </a:ext>
            </a:extLst>
          </p:cNvPr>
          <p:cNvPicPr>
            <a:picLocks noChangeAspect="1"/>
          </p:cNvPicPr>
          <p:nvPr/>
        </p:nvPicPr>
        <p:blipFill>
          <a:blip r:embed="rId2"/>
          <a:stretch>
            <a:fillRect/>
          </a:stretch>
        </p:blipFill>
        <p:spPr>
          <a:xfrm>
            <a:off x="2785124" y="4544786"/>
            <a:ext cx="3359863" cy="2090448"/>
          </a:xfrm>
          <a:prstGeom prst="rect">
            <a:avLst/>
          </a:prstGeom>
        </p:spPr>
      </p:pic>
    </p:spTree>
    <p:extLst>
      <p:ext uri="{BB962C8B-B14F-4D97-AF65-F5344CB8AC3E}">
        <p14:creationId xmlns:p14="http://schemas.microsoft.com/office/powerpoint/2010/main" val="4550621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05647EB-FFC0-EBA5-B2CE-A654629C0E92}"/>
              </a:ext>
            </a:extLst>
          </p:cNvPr>
          <p:cNvPicPr>
            <a:picLocks noChangeAspect="1"/>
          </p:cNvPicPr>
          <p:nvPr/>
        </p:nvPicPr>
        <p:blipFill rotWithShape="1">
          <a:blip r:embed="rId2"/>
          <a:srcRect l="26619" t="1" r="24177" b="1030"/>
          <a:stretch/>
        </p:blipFill>
        <p:spPr>
          <a:xfrm>
            <a:off x="5578929" y="2297023"/>
            <a:ext cx="3467100" cy="2941181"/>
          </a:xfrm>
          <a:prstGeom prst="rect">
            <a:avLst/>
          </a:prstGeom>
        </p:spPr>
      </p:pic>
      <p:sp>
        <p:nvSpPr>
          <p:cNvPr id="6" name="TextBox 5">
            <a:extLst>
              <a:ext uri="{FF2B5EF4-FFF2-40B4-BE49-F238E27FC236}">
                <a16:creationId xmlns:a16="http://schemas.microsoft.com/office/drawing/2014/main" id="{827AA325-F9E8-4E03-E6E6-3111BCC50537}"/>
              </a:ext>
            </a:extLst>
          </p:cNvPr>
          <p:cNvSpPr txBox="1"/>
          <p:nvPr/>
        </p:nvSpPr>
        <p:spPr>
          <a:xfrm>
            <a:off x="223157" y="1619796"/>
            <a:ext cx="5252357" cy="4524315"/>
          </a:xfrm>
          <a:prstGeom prst="rect">
            <a:avLst/>
          </a:prstGeom>
          <a:noFill/>
        </p:spPr>
        <p:txBody>
          <a:bodyPr wrap="square">
            <a:spAutoFit/>
          </a:bodyPr>
          <a:lstStyle/>
          <a:p>
            <a:pPr marL="0" indent="0">
              <a:buNone/>
            </a:pPr>
            <a:r>
              <a:rPr lang="en-US" sz="1800" dirty="0">
                <a:latin typeface="Palatino Linotype" panose="02040502050505030304" pitchFamily="18" charset="0"/>
              </a:rPr>
              <a:t>Apart from activating effector immune cells, IL-2 also </a:t>
            </a:r>
            <a:r>
              <a:rPr lang="en-US" sz="1800" b="1" dirty="0">
                <a:latin typeface="Palatino Linotype" panose="02040502050505030304" pitchFamily="18" charset="0"/>
              </a:rPr>
              <a:t>stimulates regulatory T (Treg) cells</a:t>
            </a:r>
            <a:r>
              <a:rPr lang="en-US" sz="1800" dirty="0">
                <a:latin typeface="Palatino Linotype" panose="02040502050505030304" pitchFamily="18" charset="0"/>
              </a:rPr>
              <a:t>, thus potentially limiting its efficacy. </a:t>
            </a:r>
          </a:p>
          <a:p>
            <a:pPr marL="0" indent="0">
              <a:buNone/>
            </a:pPr>
            <a:endParaRPr lang="en-US" sz="1800" dirty="0">
              <a:latin typeface="Palatino Linotype" panose="02040502050505030304" pitchFamily="18" charset="0"/>
            </a:endParaRPr>
          </a:p>
          <a:p>
            <a:pPr marL="0" indent="0">
              <a:buNone/>
            </a:pPr>
            <a:r>
              <a:rPr lang="en-US" sz="1800" dirty="0">
                <a:latin typeface="Palatino Linotype" panose="02040502050505030304" pitchFamily="18" charset="0"/>
              </a:rPr>
              <a:t>This encouraged efforts to develop improved IL-2 formulations specifically targeting either tumor-reactive effector or immunomodulatory Treg cells, with numerous compounds in clinical development.</a:t>
            </a:r>
          </a:p>
          <a:p>
            <a:pPr marL="0" indent="0">
              <a:buNone/>
            </a:pPr>
            <a:endParaRPr lang="en-US" sz="1800" dirty="0">
              <a:latin typeface="Palatino Linotype" panose="02040502050505030304" pitchFamily="18" charset="0"/>
            </a:endParaRPr>
          </a:p>
          <a:p>
            <a:pPr marL="0" indent="0">
              <a:buNone/>
            </a:pPr>
            <a:r>
              <a:rPr lang="en-US" sz="1800" dirty="0">
                <a:latin typeface="Palatino Linotype" panose="02040502050505030304" pitchFamily="18" charset="0"/>
              </a:rPr>
              <a:t>Due to the </a:t>
            </a:r>
            <a:r>
              <a:rPr lang="en-US" sz="1800" b="1" dirty="0">
                <a:latin typeface="Palatino Linotype" panose="02040502050505030304" pitchFamily="18" charset="0"/>
              </a:rPr>
              <a:t>short serum half-life </a:t>
            </a:r>
            <a:r>
              <a:rPr lang="en-US" sz="1800" dirty="0">
                <a:latin typeface="Palatino Linotype" panose="02040502050505030304" pitchFamily="18" charset="0"/>
              </a:rPr>
              <a:t>in the circulation, IL-2 must be given in high doses that produce </a:t>
            </a:r>
            <a:r>
              <a:rPr lang="en-US" sz="1800" b="1" dirty="0">
                <a:latin typeface="Palatino Linotype" panose="02040502050505030304" pitchFamily="18" charset="0"/>
              </a:rPr>
              <a:t>severe systemic toxicities</a:t>
            </a:r>
            <a:r>
              <a:rPr lang="en-US" sz="1800" dirty="0">
                <a:latin typeface="Palatino Linotype" panose="02040502050505030304" pitchFamily="18" charset="0"/>
              </a:rPr>
              <a:t>, including vascular leak syndrome, pulmonary edema, hypotension, acute renal insufficiency, and rarely myocarditis.</a:t>
            </a:r>
          </a:p>
        </p:txBody>
      </p:sp>
      <p:sp>
        <p:nvSpPr>
          <p:cNvPr id="7" name="Title 1">
            <a:extLst>
              <a:ext uri="{FF2B5EF4-FFF2-40B4-BE49-F238E27FC236}">
                <a16:creationId xmlns:a16="http://schemas.microsoft.com/office/drawing/2014/main" id="{7F3C28A8-3C58-E41C-BC32-9320A4E11E7B}"/>
              </a:ext>
            </a:extLst>
          </p:cNvPr>
          <p:cNvSpPr>
            <a:spLocks noGrp="1"/>
          </p:cNvSpPr>
          <p:nvPr>
            <p:ph type="title"/>
          </p:nvPr>
        </p:nvSpPr>
        <p:spPr>
          <a:xfrm>
            <a:off x="628650" y="365126"/>
            <a:ext cx="7886700" cy="1001031"/>
          </a:xfrm>
        </p:spPr>
        <p:txBody>
          <a:bodyPr>
            <a:normAutofit/>
          </a:bodyPr>
          <a:lstStyle/>
          <a:p>
            <a:pPr algn="ctr"/>
            <a:r>
              <a:rPr lang="en-US" sz="2800" b="1" dirty="0">
                <a:solidFill>
                  <a:srgbClr val="C00000"/>
                </a:solidFill>
                <a:effectLst>
                  <a:outerShdw blurRad="38100" dist="38100" dir="2700000" algn="tl">
                    <a:srgbClr val="000000">
                      <a:alpha val="43137"/>
                    </a:srgbClr>
                  </a:outerShdw>
                </a:effectLst>
                <a:latin typeface="Palatino Linotype" panose="02040502050505030304" pitchFamily="18" charset="0"/>
              </a:rPr>
              <a:t>IL-2 in tumor immunotherapy</a:t>
            </a:r>
            <a:br>
              <a:rPr lang="en-US" sz="2800" b="1" dirty="0">
                <a:solidFill>
                  <a:srgbClr val="C00000"/>
                </a:solidFill>
                <a:effectLst>
                  <a:outerShdw blurRad="38100" dist="38100" dir="2700000" algn="tl">
                    <a:srgbClr val="000000">
                      <a:alpha val="43137"/>
                    </a:srgbClr>
                  </a:outerShdw>
                </a:effectLst>
                <a:latin typeface="Palatino Linotype" panose="02040502050505030304" pitchFamily="18" charset="0"/>
              </a:rPr>
            </a:br>
            <a:r>
              <a:rPr lang="en-US" sz="2800" b="1" dirty="0">
                <a:solidFill>
                  <a:srgbClr val="C00000"/>
                </a:solidFill>
                <a:effectLst>
                  <a:outerShdw blurRad="38100" dist="38100" dir="2700000" algn="tl">
                    <a:srgbClr val="000000">
                      <a:alpha val="43137"/>
                    </a:srgbClr>
                  </a:outerShdw>
                </a:effectLst>
                <a:latin typeface="Palatino Linotype" panose="02040502050505030304" pitchFamily="18" charset="0"/>
              </a:rPr>
              <a:t>Limitations</a:t>
            </a:r>
          </a:p>
        </p:txBody>
      </p:sp>
      <p:sp>
        <p:nvSpPr>
          <p:cNvPr id="3" name="TextBox 2">
            <a:extLst>
              <a:ext uri="{FF2B5EF4-FFF2-40B4-BE49-F238E27FC236}">
                <a16:creationId xmlns:a16="http://schemas.microsoft.com/office/drawing/2014/main" id="{E53680D0-5828-7163-68DB-86B228C2FFFA}"/>
              </a:ext>
            </a:extLst>
          </p:cNvPr>
          <p:cNvSpPr txBox="1"/>
          <p:nvPr/>
        </p:nvSpPr>
        <p:spPr>
          <a:xfrm>
            <a:off x="5720443" y="5534511"/>
            <a:ext cx="3325586" cy="461665"/>
          </a:xfrm>
          <a:prstGeom prst="rect">
            <a:avLst/>
          </a:prstGeom>
          <a:noFill/>
        </p:spPr>
        <p:txBody>
          <a:bodyPr wrap="square">
            <a:spAutoFit/>
          </a:bodyPr>
          <a:lstStyle/>
          <a:p>
            <a:r>
              <a:rPr lang="en-US" sz="1200" dirty="0">
                <a:latin typeface="Palatino Linotype" panose="02040502050505030304" pitchFamily="18" charset="0"/>
                <a:hlinkClick r:id="rId3"/>
              </a:rPr>
              <a:t>https://www.biochempeg.com/article/216.html</a:t>
            </a:r>
            <a:endParaRPr lang="en-US" sz="1200" dirty="0">
              <a:latin typeface="Palatino Linotype" panose="02040502050505030304" pitchFamily="18" charset="0"/>
            </a:endParaRPr>
          </a:p>
          <a:p>
            <a:endParaRPr lang="en-US" sz="1200" dirty="0">
              <a:latin typeface="Palatino Linotype" panose="02040502050505030304" pitchFamily="18" charset="0"/>
            </a:endParaRPr>
          </a:p>
        </p:txBody>
      </p:sp>
    </p:spTree>
    <p:extLst>
      <p:ext uri="{BB962C8B-B14F-4D97-AF65-F5344CB8AC3E}">
        <p14:creationId xmlns:p14="http://schemas.microsoft.com/office/powerpoint/2010/main" val="27432365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827AA325-F9E8-4E03-E6E6-3111BCC50537}"/>
              </a:ext>
            </a:extLst>
          </p:cNvPr>
          <p:cNvSpPr txBox="1"/>
          <p:nvPr/>
        </p:nvSpPr>
        <p:spPr>
          <a:xfrm>
            <a:off x="239059" y="2062054"/>
            <a:ext cx="8510494" cy="4093428"/>
          </a:xfrm>
          <a:prstGeom prst="rect">
            <a:avLst/>
          </a:prstGeom>
          <a:noFill/>
        </p:spPr>
        <p:txBody>
          <a:bodyPr wrap="square">
            <a:spAutoFit/>
          </a:bodyPr>
          <a:lstStyle/>
          <a:p>
            <a:pPr marL="342900" indent="-342900">
              <a:buFont typeface="Arial" panose="020B0604020202020204" pitchFamily="34" charset="0"/>
              <a:buChar char="•"/>
            </a:pPr>
            <a:r>
              <a:rPr lang="en-US" sz="2000" b="1" dirty="0">
                <a:latin typeface="Palatino Linotype" panose="02040502050505030304" pitchFamily="18" charset="0"/>
              </a:rPr>
              <a:t>Increase in the half-life of IL-2 in circulation and </a:t>
            </a:r>
            <a:r>
              <a:rPr lang="en-US" sz="2000" b="1" dirty="0" err="1">
                <a:latin typeface="Palatino Linotype" panose="02040502050505030304" pitchFamily="18" charset="0"/>
              </a:rPr>
              <a:t>intratumoral</a:t>
            </a:r>
            <a:r>
              <a:rPr lang="en-US" sz="2000" b="1" dirty="0">
                <a:latin typeface="Palatino Linotype" panose="02040502050505030304" pitchFamily="18" charset="0"/>
              </a:rPr>
              <a:t> concentration </a:t>
            </a:r>
            <a:r>
              <a:rPr lang="en-US" sz="2000" dirty="0">
                <a:latin typeface="Palatino Linotype" panose="02040502050505030304" pitchFamily="18" charset="0"/>
              </a:rPr>
              <a:t>(IL-2 binding to Fc domains of immunoglobulins or PEG molecules, or by </a:t>
            </a:r>
            <a:r>
              <a:rPr lang="en-US" sz="2000" dirty="0" err="1">
                <a:latin typeface="Palatino Linotype" panose="02040502050505030304" pitchFamily="18" charset="0"/>
              </a:rPr>
              <a:t>chimerisation</a:t>
            </a:r>
            <a:r>
              <a:rPr lang="en-US" sz="2000" dirty="0">
                <a:latin typeface="Palatino Linotype" panose="02040502050505030304" pitchFamily="18" charset="0"/>
              </a:rPr>
              <a:t> with antibodies that target the cytokine to the TME).</a:t>
            </a:r>
          </a:p>
          <a:p>
            <a:pPr marL="342900" indent="-342900">
              <a:buFont typeface="Arial" panose="020B0604020202020204" pitchFamily="34" charset="0"/>
              <a:buChar char="•"/>
            </a:pPr>
            <a:endParaRPr lang="en-US" sz="2000" dirty="0">
              <a:latin typeface="Palatino Linotype" panose="02040502050505030304" pitchFamily="18" charset="0"/>
            </a:endParaRPr>
          </a:p>
          <a:p>
            <a:pPr marL="342900" indent="-342900">
              <a:buFont typeface="Arial" panose="020B0604020202020204" pitchFamily="34" charset="0"/>
              <a:buChar char="•"/>
            </a:pPr>
            <a:r>
              <a:rPr lang="en-US" sz="2000" b="1" dirty="0">
                <a:latin typeface="Palatino Linotype" panose="02040502050505030304" pitchFamily="18" charset="0"/>
              </a:rPr>
              <a:t>Reduction of IL-2 binding to high-affinity IL-2 receptor </a:t>
            </a:r>
            <a:r>
              <a:rPr lang="en-US" sz="2000" dirty="0">
                <a:latin typeface="Palatino Linotype" panose="02040502050505030304" pitchFamily="18" charset="0"/>
              </a:rPr>
              <a:t>while maintaining binding to the medium-affinity IL-2 receptor to stimulate NK and T cells, but not regulatory T cells (e.g. creation of mutated IL-2 variant that shows reduced binding to IL-2Rα).</a:t>
            </a:r>
          </a:p>
          <a:p>
            <a:pPr marL="342900" indent="-342900">
              <a:buFont typeface="Arial" panose="020B0604020202020204" pitchFamily="34" charset="0"/>
              <a:buChar char="•"/>
            </a:pPr>
            <a:endParaRPr lang="en-US" sz="2000" dirty="0">
              <a:latin typeface="Palatino Linotype" panose="02040502050505030304" pitchFamily="18" charset="0"/>
            </a:endParaRPr>
          </a:p>
          <a:p>
            <a:pPr marL="342900" indent="-342900">
              <a:buFont typeface="Arial" panose="020B0604020202020204" pitchFamily="34" charset="0"/>
              <a:buChar char="•"/>
            </a:pPr>
            <a:r>
              <a:rPr lang="en-US" sz="2000" dirty="0">
                <a:latin typeface="Palatino Linotype" panose="02040502050505030304" pitchFamily="18" charset="0"/>
              </a:rPr>
              <a:t>Various clinical trials </a:t>
            </a:r>
            <a:r>
              <a:rPr lang="en-US" sz="2000" b="1" dirty="0">
                <a:latin typeface="Palatino Linotype" panose="02040502050505030304" pitchFamily="18" charset="0"/>
              </a:rPr>
              <a:t>combine IL-2 with different monoclonal antibodies</a:t>
            </a:r>
            <a:r>
              <a:rPr lang="en-US" sz="2000" dirty="0">
                <a:latin typeface="Palatino Linotype" panose="02040502050505030304" pitchFamily="18" charset="0"/>
              </a:rPr>
              <a:t> in tumor treatment, including immune checkpoint inhibitors.</a:t>
            </a:r>
          </a:p>
        </p:txBody>
      </p:sp>
      <p:sp>
        <p:nvSpPr>
          <p:cNvPr id="7" name="Title 1">
            <a:extLst>
              <a:ext uri="{FF2B5EF4-FFF2-40B4-BE49-F238E27FC236}">
                <a16:creationId xmlns:a16="http://schemas.microsoft.com/office/drawing/2014/main" id="{7F3C28A8-3C58-E41C-BC32-9320A4E11E7B}"/>
              </a:ext>
            </a:extLst>
          </p:cNvPr>
          <p:cNvSpPr>
            <a:spLocks noGrp="1"/>
          </p:cNvSpPr>
          <p:nvPr>
            <p:ph type="title"/>
          </p:nvPr>
        </p:nvSpPr>
        <p:spPr>
          <a:xfrm>
            <a:off x="628650" y="365126"/>
            <a:ext cx="7886700" cy="997509"/>
          </a:xfrm>
        </p:spPr>
        <p:txBody>
          <a:bodyPr>
            <a:noAutofit/>
          </a:bodyPr>
          <a:lstStyle/>
          <a:p>
            <a:pPr algn="ctr"/>
            <a:r>
              <a:rPr lang="en-US" sz="3200" b="1" dirty="0">
                <a:solidFill>
                  <a:srgbClr val="C00000"/>
                </a:solidFill>
                <a:effectLst>
                  <a:outerShdw blurRad="38100" dist="38100" dir="2700000" algn="tl">
                    <a:srgbClr val="000000">
                      <a:alpha val="43137"/>
                    </a:srgbClr>
                  </a:outerShdw>
                </a:effectLst>
                <a:latin typeface="Palatino Linotype" panose="02040502050505030304" pitchFamily="18" charset="0"/>
              </a:rPr>
              <a:t>Strategies to improve IL-2-based tumor immunotherapy</a:t>
            </a:r>
          </a:p>
        </p:txBody>
      </p:sp>
    </p:spTree>
    <p:extLst>
      <p:ext uri="{BB962C8B-B14F-4D97-AF65-F5344CB8AC3E}">
        <p14:creationId xmlns:p14="http://schemas.microsoft.com/office/powerpoint/2010/main" val="34468714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52973D-A5AF-3EFB-1ADA-1771B849F846}"/>
              </a:ext>
            </a:extLst>
          </p:cNvPr>
          <p:cNvSpPr>
            <a:spLocks noGrp="1"/>
          </p:cNvSpPr>
          <p:nvPr>
            <p:ph type="title"/>
          </p:nvPr>
        </p:nvSpPr>
        <p:spPr>
          <a:xfrm>
            <a:off x="628650" y="435428"/>
            <a:ext cx="7886700" cy="663574"/>
          </a:xfrm>
        </p:spPr>
        <p:txBody>
          <a:bodyPr>
            <a:normAutofit/>
          </a:bodyPr>
          <a:lstStyle/>
          <a:p>
            <a:pPr algn="ctr"/>
            <a:r>
              <a:rPr lang="en-US" sz="3200" b="1" dirty="0">
                <a:solidFill>
                  <a:srgbClr val="C00000"/>
                </a:solidFill>
                <a:effectLst>
                  <a:outerShdw blurRad="38100" dist="38100" dir="2700000" algn="tl">
                    <a:srgbClr val="000000">
                      <a:alpha val="43137"/>
                    </a:srgbClr>
                  </a:outerShdw>
                </a:effectLst>
                <a:latin typeface="Palatino Linotype" panose="02040502050505030304" pitchFamily="18" charset="0"/>
              </a:rPr>
              <a:t>IL-15</a:t>
            </a:r>
          </a:p>
        </p:txBody>
      </p:sp>
      <p:sp>
        <p:nvSpPr>
          <p:cNvPr id="3" name="Content Placeholder 2">
            <a:extLst>
              <a:ext uri="{FF2B5EF4-FFF2-40B4-BE49-F238E27FC236}">
                <a16:creationId xmlns:a16="http://schemas.microsoft.com/office/drawing/2014/main" id="{C4DDB131-7C3C-26C7-B665-DEA918FAE2D2}"/>
              </a:ext>
            </a:extLst>
          </p:cNvPr>
          <p:cNvSpPr>
            <a:spLocks noGrp="1"/>
          </p:cNvSpPr>
          <p:nvPr>
            <p:ph idx="1"/>
          </p:nvPr>
        </p:nvSpPr>
        <p:spPr>
          <a:xfrm>
            <a:off x="168730" y="1624240"/>
            <a:ext cx="4827814" cy="4722132"/>
          </a:xfrm>
        </p:spPr>
        <p:txBody>
          <a:bodyPr>
            <a:normAutofit fontScale="85000" lnSpcReduction="20000"/>
          </a:bodyPr>
          <a:lstStyle/>
          <a:p>
            <a:pPr>
              <a:lnSpc>
                <a:spcPct val="110000"/>
              </a:lnSpc>
            </a:pPr>
            <a:r>
              <a:rPr lang="en-US" sz="2000" dirty="0">
                <a:latin typeface="Palatino Linotype" panose="02040502050505030304" pitchFamily="18" charset="0"/>
              </a:rPr>
              <a:t>IL-15 is cytokine structurally similar to IL-2, mainly produced by activated myeloid cells as a membrane-bound heterodimer associated with IL-15Rα that bind the receptor consisting of IL-2/IL-15Rβ and common γ chain. </a:t>
            </a:r>
          </a:p>
          <a:p>
            <a:pPr>
              <a:lnSpc>
                <a:spcPct val="110000"/>
              </a:lnSpc>
            </a:pPr>
            <a:r>
              <a:rPr lang="en-US" sz="2000" dirty="0">
                <a:latin typeface="Palatino Linotype" panose="02040502050505030304" pitchFamily="18" charset="0"/>
              </a:rPr>
              <a:t>IL-15 is critically needed for the </a:t>
            </a:r>
            <a:r>
              <a:rPr lang="en-US" sz="2000" b="1" dirty="0">
                <a:latin typeface="Palatino Linotype" panose="02040502050505030304" pitchFamily="18" charset="0"/>
              </a:rPr>
              <a:t>development and function of cytotoxic NK cells and CD8+ T cells </a:t>
            </a:r>
            <a:r>
              <a:rPr lang="en-US" sz="2000" dirty="0">
                <a:latin typeface="Palatino Linotype" panose="02040502050505030304" pitchFamily="18" charset="0"/>
              </a:rPr>
              <a:t>and the release of other cytokines such as IFN-γ from these cells, thus potentiating the immune response. </a:t>
            </a:r>
          </a:p>
          <a:p>
            <a:pPr>
              <a:lnSpc>
                <a:spcPct val="110000"/>
              </a:lnSpc>
            </a:pPr>
            <a:r>
              <a:rPr lang="en-US" sz="2000" dirty="0">
                <a:latin typeface="Palatino Linotype" panose="02040502050505030304" pitchFamily="18" charset="0"/>
              </a:rPr>
              <a:t>Preclinical observations strongly support the potential anti-tumor activity of IL-15 mediated by NK cells and T lymphocytes. </a:t>
            </a:r>
          </a:p>
          <a:p>
            <a:pPr>
              <a:lnSpc>
                <a:spcPct val="110000"/>
              </a:lnSpc>
            </a:pPr>
            <a:r>
              <a:rPr lang="en-US" sz="2000" b="1" dirty="0">
                <a:latin typeface="Palatino Linotype" panose="02040502050505030304" pitchFamily="18" charset="0"/>
              </a:rPr>
              <a:t>Unlike IL-2, IL-15 does not stimulate regulatory T cells</a:t>
            </a:r>
            <a:r>
              <a:rPr lang="en-US" sz="2000" dirty="0">
                <a:latin typeface="Palatino Linotype" panose="02040502050505030304" pitchFamily="18" charset="0"/>
              </a:rPr>
              <a:t>, a subset that might reduce the anti-tumor activity of NK and T cells (IL-15 does not bind to the IL-2Rα chain).</a:t>
            </a:r>
          </a:p>
        </p:txBody>
      </p:sp>
      <p:pic>
        <p:nvPicPr>
          <p:cNvPr id="5" name="Picture 4">
            <a:extLst>
              <a:ext uri="{FF2B5EF4-FFF2-40B4-BE49-F238E27FC236}">
                <a16:creationId xmlns:a16="http://schemas.microsoft.com/office/drawing/2014/main" id="{8F7A1EC6-056F-9D5E-4440-C6C697CC799E}"/>
              </a:ext>
            </a:extLst>
          </p:cNvPr>
          <p:cNvPicPr>
            <a:picLocks noChangeAspect="1"/>
          </p:cNvPicPr>
          <p:nvPr/>
        </p:nvPicPr>
        <p:blipFill>
          <a:blip r:embed="rId2"/>
          <a:stretch>
            <a:fillRect/>
          </a:stretch>
        </p:blipFill>
        <p:spPr>
          <a:xfrm>
            <a:off x="5143500" y="1681843"/>
            <a:ext cx="3831771" cy="4142013"/>
          </a:xfrm>
          <a:prstGeom prst="rect">
            <a:avLst/>
          </a:prstGeom>
        </p:spPr>
      </p:pic>
      <p:sp>
        <p:nvSpPr>
          <p:cNvPr id="7" name="TextBox 6">
            <a:extLst>
              <a:ext uri="{FF2B5EF4-FFF2-40B4-BE49-F238E27FC236}">
                <a16:creationId xmlns:a16="http://schemas.microsoft.com/office/drawing/2014/main" id="{7737C4EF-2123-089B-0EC5-38F95BAF772E}"/>
              </a:ext>
            </a:extLst>
          </p:cNvPr>
          <p:cNvSpPr txBox="1"/>
          <p:nvPr/>
        </p:nvSpPr>
        <p:spPr>
          <a:xfrm>
            <a:off x="5225143" y="5880968"/>
            <a:ext cx="3869872" cy="276999"/>
          </a:xfrm>
          <a:prstGeom prst="rect">
            <a:avLst/>
          </a:prstGeom>
          <a:noFill/>
        </p:spPr>
        <p:txBody>
          <a:bodyPr wrap="square">
            <a:spAutoFit/>
          </a:bodyPr>
          <a:lstStyle/>
          <a:p>
            <a:pPr>
              <a:lnSpc>
                <a:spcPct val="100000"/>
              </a:lnSpc>
            </a:pPr>
            <a:r>
              <a:rPr lang="en-US" sz="1200" dirty="0">
                <a:latin typeface="Palatino Linotype" panose="02040502050505030304" pitchFamily="18" charset="0"/>
              </a:rPr>
              <a:t>Lee S, Margolin K. Cancers (Basel) 2011; 3(4):3856-93. </a:t>
            </a:r>
          </a:p>
        </p:txBody>
      </p:sp>
    </p:spTree>
    <p:extLst>
      <p:ext uri="{BB962C8B-B14F-4D97-AF65-F5344CB8AC3E}">
        <p14:creationId xmlns:p14="http://schemas.microsoft.com/office/powerpoint/2010/main" val="1384917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FB0093B-B54D-6A53-E66D-ACA3ED352E2B}"/>
              </a:ext>
            </a:extLst>
          </p:cNvPr>
          <p:cNvSpPr>
            <a:spLocks noGrp="1"/>
          </p:cNvSpPr>
          <p:nvPr>
            <p:ph idx="1"/>
          </p:nvPr>
        </p:nvSpPr>
        <p:spPr>
          <a:xfrm>
            <a:off x="111578" y="1203779"/>
            <a:ext cx="8920843" cy="2442935"/>
          </a:xfrm>
        </p:spPr>
        <p:txBody>
          <a:bodyPr>
            <a:noAutofit/>
          </a:bodyPr>
          <a:lstStyle/>
          <a:p>
            <a:pPr marL="0" indent="0" algn="just">
              <a:lnSpc>
                <a:spcPct val="100000"/>
              </a:lnSpc>
              <a:buNone/>
            </a:pPr>
            <a:r>
              <a:rPr lang="en-US" sz="1800" dirty="0">
                <a:latin typeface="Palatino Linotype" panose="02040502050505030304" pitchFamily="18" charset="0"/>
              </a:rPr>
              <a:t>Intravenous administration of recombinant IL-15 in patients with advanced melanoma or RCC led to the expansion of NK and CD8+ T cells in peripheral blood. However, there were </a:t>
            </a:r>
            <a:r>
              <a:rPr lang="en-US" sz="1800" b="1" dirty="0">
                <a:latin typeface="Palatino Linotype" panose="02040502050505030304" pitchFamily="18" charset="0"/>
              </a:rPr>
              <a:t>severe adverse effects and dose-limiting toxicities </a:t>
            </a:r>
            <a:r>
              <a:rPr lang="en-US" sz="1800" dirty="0">
                <a:latin typeface="Palatino Linotype" panose="02040502050505030304" pitchFamily="18" charset="0"/>
              </a:rPr>
              <a:t>(high fever, hypotension and thrombocytopenia).</a:t>
            </a:r>
          </a:p>
          <a:p>
            <a:pPr marL="0" indent="0" algn="just">
              <a:lnSpc>
                <a:spcPct val="100000"/>
              </a:lnSpc>
              <a:buNone/>
            </a:pPr>
            <a:r>
              <a:rPr lang="en-US" sz="1800" dirty="0">
                <a:latin typeface="Palatino Linotype" panose="02040502050505030304" pitchFamily="18" charset="0"/>
              </a:rPr>
              <a:t>Therefore, </a:t>
            </a:r>
            <a:r>
              <a:rPr lang="en-US" sz="1800" b="1" dirty="0">
                <a:latin typeface="Palatino Linotype" panose="02040502050505030304" pitchFamily="18" charset="0"/>
              </a:rPr>
              <a:t>different variants of IL-15 to mimic the trans-presentation process and to enhance the half-life in circulation were created</a:t>
            </a:r>
            <a:r>
              <a:rPr lang="en-US" sz="1800" dirty="0">
                <a:latin typeface="Palatino Linotype" panose="02040502050505030304" pitchFamily="18" charset="0"/>
              </a:rPr>
              <a:t> (binding domain of IL-15Rα fused to IL-15, mutated IL-15 fused to the binding domain of IL-15Rα and an IgG1 Fc domain, fusion protein of binding domain of IL-15Rα, IL-15 and apolipoprotein A-I.</a:t>
            </a:r>
          </a:p>
        </p:txBody>
      </p:sp>
      <p:sp>
        <p:nvSpPr>
          <p:cNvPr id="4" name="Title 1">
            <a:extLst>
              <a:ext uri="{FF2B5EF4-FFF2-40B4-BE49-F238E27FC236}">
                <a16:creationId xmlns:a16="http://schemas.microsoft.com/office/drawing/2014/main" id="{C031CD13-2938-A29E-B08C-217844F17496}"/>
              </a:ext>
            </a:extLst>
          </p:cNvPr>
          <p:cNvSpPr>
            <a:spLocks noGrp="1"/>
          </p:cNvSpPr>
          <p:nvPr>
            <p:ph type="title"/>
          </p:nvPr>
        </p:nvSpPr>
        <p:spPr>
          <a:xfrm>
            <a:off x="563335" y="179615"/>
            <a:ext cx="7886700" cy="647699"/>
          </a:xfrm>
        </p:spPr>
        <p:txBody>
          <a:bodyPr>
            <a:normAutofit fontScale="90000"/>
          </a:bodyPr>
          <a:lstStyle/>
          <a:p>
            <a:pPr algn="ctr"/>
            <a:r>
              <a:rPr lang="en-US" sz="2400" b="1" dirty="0">
                <a:solidFill>
                  <a:srgbClr val="C00000"/>
                </a:solidFill>
                <a:effectLst>
                  <a:outerShdw blurRad="38100" dist="38100" dir="2700000" algn="tl">
                    <a:srgbClr val="000000">
                      <a:alpha val="43137"/>
                    </a:srgbClr>
                  </a:outerShdw>
                </a:effectLst>
                <a:latin typeface="Palatino Linotype" panose="02040502050505030304" pitchFamily="18" charset="0"/>
              </a:rPr>
              <a:t>IL-15 and tumor immunotherapy</a:t>
            </a:r>
            <a:br>
              <a:rPr lang="en-US" sz="2400" b="1" dirty="0">
                <a:solidFill>
                  <a:srgbClr val="C00000"/>
                </a:solidFill>
                <a:effectLst>
                  <a:outerShdw blurRad="38100" dist="38100" dir="2700000" algn="tl">
                    <a:srgbClr val="000000">
                      <a:alpha val="43137"/>
                    </a:srgbClr>
                  </a:outerShdw>
                </a:effectLst>
                <a:latin typeface="Palatino Linotype" panose="02040502050505030304" pitchFamily="18" charset="0"/>
              </a:rPr>
            </a:br>
            <a:r>
              <a:rPr lang="en-US" sz="2400" b="1" dirty="0">
                <a:solidFill>
                  <a:srgbClr val="C00000"/>
                </a:solidFill>
                <a:effectLst>
                  <a:outerShdw blurRad="38100" dist="38100" dir="2700000" algn="tl">
                    <a:srgbClr val="000000">
                      <a:alpha val="43137"/>
                    </a:srgbClr>
                  </a:outerShdw>
                </a:effectLst>
                <a:latin typeface="Palatino Linotype" panose="02040502050505030304" pitchFamily="18" charset="0"/>
              </a:rPr>
              <a:t>Current investigations</a:t>
            </a:r>
          </a:p>
        </p:txBody>
      </p:sp>
      <p:pic>
        <p:nvPicPr>
          <p:cNvPr id="5" name="Picture 4">
            <a:extLst>
              <a:ext uri="{FF2B5EF4-FFF2-40B4-BE49-F238E27FC236}">
                <a16:creationId xmlns:a16="http://schemas.microsoft.com/office/drawing/2014/main" id="{6EC8F26F-9792-E624-DD54-94C5BD00EE19}"/>
              </a:ext>
            </a:extLst>
          </p:cNvPr>
          <p:cNvPicPr>
            <a:picLocks noChangeAspect="1"/>
          </p:cNvPicPr>
          <p:nvPr/>
        </p:nvPicPr>
        <p:blipFill>
          <a:blip r:embed="rId2"/>
          <a:stretch>
            <a:fillRect/>
          </a:stretch>
        </p:blipFill>
        <p:spPr>
          <a:xfrm>
            <a:off x="2168978" y="3646715"/>
            <a:ext cx="4675414" cy="2893170"/>
          </a:xfrm>
          <a:prstGeom prst="rect">
            <a:avLst/>
          </a:prstGeom>
        </p:spPr>
      </p:pic>
      <p:sp>
        <p:nvSpPr>
          <p:cNvPr id="6" name="TextBox 5">
            <a:extLst>
              <a:ext uri="{FF2B5EF4-FFF2-40B4-BE49-F238E27FC236}">
                <a16:creationId xmlns:a16="http://schemas.microsoft.com/office/drawing/2014/main" id="{9AAD0984-DF23-8EFE-E8E0-CB99F78185AF}"/>
              </a:ext>
            </a:extLst>
          </p:cNvPr>
          <p:cNvSpPr txBox="1"/>
          <p:nvPr/>
        </p:nvSpPr>
        <p:spPr>
          <a:xfrm>
            <a:off x="2939885" y="6539885"/>
            <a:ext cx="3264227" cy="276999"/>
          </a:xfrm>
          <a:prstGeom prst="rect">
            <a:avLst/>
          </a:prstGeom>
          <a:noFill/>
        </p:spPr>
        <p:txBody>
          <a:bodyPr wrap="square">
            <a:spAutoFit/>
          </a:bodyPr>
          <a:lstStyle/>
          <a:p>
            <a:r>
              <a:rPr lang="en-US" sz="1200" dirty="0" err="1">
                <a:latin typeface="Palatino Linotype" panose="02040502050505030304" pitchFamily="18" charset="0"/>
              </a:rPr>
              <a:t>Berraondo</a:t>
            </a:r>
            <a:r>
              <a:rPr lang="en-US" sz="1200" dirty="0">
                <a:latin typeface="Palatino Linotype" panose="02040502050505030304" pitchFamily="18" charset="0"/>
              </a:rPr>
              <a:t> P, et al. Br J Cancer 2019; 120:6–15. </a:t>
            </a:r>
          </a:p>
        </p:txBody>
      </p:sp>
    </p:spTree>
    <p:extLst>
      <p:ext uri="{BB962C8B-B14F-4D97-AF65-F5344CB8AC3E}">
        <p14:creationId xmlns:p14="http://schemas.microsoft.com/office/powerpoint/2010/main" val="3864596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49CB0E-BB84-0C5D-C702-F288ABE0FCDA}"/>
              </a:ext>
            </a:extLst>
          </p:cNvPr>
          <p:cNvSpPr>
            <a:spLocks noGrp="1"/>
          </p:cNvSpPr>
          <p:nvPr>
            <p:ph type="title"/>
          </p:nvPr>
        </p:nvSpPr>
        <p:spPr>
          <a:xfrm>
            <a:off x="348342" y="97516"/>
            <a:ext cx="8561614" cy="789215"/>
          </a:xfrm>
        </p:spPr>
        <p:txBody>
          <a:bodyPr>
            <a:noAutofit/>
          </a:bodyPr>
          <a:lstStyle/>
          <a:p>
            <a:pPr algn="ctr"/>
            <a:r>
              <a:rPr lang="en-US" sz="2800" b="1" dirty="0">
                <a:solidFill>
                  <a:srgbClr val="C00000"/>
                </a:solidFill>
                <a:effectLst>
                  <a:outerShdw blurRad="38100" dist="38100" dir="2700000" algn="tl">
                    <a:srgbClr val="000000">
                      <a:alpha val="43137"/>
                    </a:srgbClr>
                  </a:outerShdw>
                </a:effectLst>
                <a:latin typeface="Palatino Linotype" panose="02040502050505030304" pitchFamily="18" charset="0"/>
              </a:rPr>
              <a:t>IL-12</a:t>
            </a:r>
          </a:p>
        </p:txBody>
      </p:sp>
      <p:sp>
        <p:nvSpPr>
          <p:cNvPr id="3" name="Content Placeholder 2">
            <a:extLst>
              <a:ext uri="{FF2B5EF4-FFF2-40B4-BE49-F238E27FC236}">
                <a16:creationId xmlns:a16="http://schemas.microsoft.com/office/drawing/2014/main" id="{C220E3DD-7557-1587-7A58-573838099B4C}"/>
              </a:ext>
            </a:extLst>
          </p:cNvPr>
          <p:cNvSpPr>
            <a:spLocks noGrp="1"/>
          </p:cNvSpPr>
          <p:nvPr>
            <p:ph idx="1"/>
          </p:nvPr>
        </p:nvSpPr>
        <p:spPr>
          <a:xfrm>
            <a:off x="92188" y="1251296"/>
            <a:ext cx="5316518" cy="5509187"/>
          </a:xfrm>
        </p:spPr>
        <p:txBody>
          <a:bodyPr>
            <a:noAutofit/>
          </a:bodyPr>
          <a:lstStyle/>
          <a:p>
            <a:pPr>
              <a:lnSpc>
                <a:spcPct val="100000"/>
              </a:lnSpc>
            </a:pPr>
            <a:r>
              <a:rPr lang="en-US" sz="1800" dirty="0">
                <a:latin typeface="Palatino Linotype" panose="02040502050505030304" pitchFamily="18" charset="0"/>
              </a:rPr>
              <a:t>IL-12 is mainly produced by activated antigen-presenting cells such as dendritic cells and macrophages.</a:t>
            </a:r>
          </a:p>
          <a:p>
            <a:pPr>
              <a:lnSpc>
                <a:spcPct val="100000"/>
              </a:lnSpc>
            </a:pPr>
            <a:r>
              <a:rPr lang="en-US" sz="1800" dirty="0">
                <a:latin typeface="Palatino Linotype" panose="02040502050505030304" pitchFamily="18" charset="0"/>
              </a:rPr>
              <a:t>IL-12 production is initiated by activation of pathogen recognition receptors, but also the direct immune cell–cell contact, including CD40–CD40L interactions (the principal mechanism for the production of IL-12 in tumor). </a:t>
            </a:r>
          </a:p>
          <a:p>
            <a:pPr>
              <a:lnSpc>
                <a:spcPct val="100000"/>
              </a:lnSpc>
            </a:pPr>
            <a:r>
              <a:rPr lang="en-US" sz="1800" dirty="0">
                <a:latin typeface="Palatino Linotype" panose="02040502050505030304" pitchFamily="18" charset="0"/>
              </a:rPr>
              <a:t>IL-12 binds to the receptor expressed mostly on T cells and NK cells and induces IFN-γ production, differentiation CD4+ towards type 1 T helper (Th1) cells and maturation of NK cells. </a:t>
            </a:r>
          </a:p>
          <a:p>
            <a:pPr>
              <a:lnSpc>
                <a:spcPct val="100000"/>
              </a:lnSpc>
            </a:pPr>
            <a:r>
              <a:rPr lang="en-US" sz="1800" dirty="0">
                <a:latin typeface="Palatino Linotype" panose="02040502050505030304" pitchFamily="18" charset="0"/>
              </a:rPr>
              <a:t>The antiangiogenic effects of IL-12 are mediated by the production of IFN-γ which alters extracellular matrix remodeling and the expression of adhesion molecules on endothelial cells. </a:t>
            </a:r>
          </a:p>
        </p:txBody>
      </p:sp>
      <p:pic>
        <p:nvPicPr>
          <p:cNvPr id="4" name="Picture 3">
            <a:extLst>
              <a:ext uri="{FF2B5EF4-FFF2-40B4-BE49-F238E27FC236}">
                <a16:creationId xmlns:a16="http://schemas.microsoft.com/office/drawing/2014/main" id="{47F64BE8-4A29-7DED-5069-F8B31A6C32F3}"/>
              </a:ext>
            </a:extLst>
          </p:cNvPr>
          <p:cNvPicPr>
            <a:picLocks noChangeAspect="1"/>
          </p:cNvPicPr>
          <p:nvPr/>
        </p:nvPicPr>
        <p:blipFill>
          <a:blip r:embed="rId2"/>
          <a:stretch>
            <a:fillRect/>
          </a:stretch>
        </p:blipFill>
        <p:spPr>
          <a:xfrm>
            <a:off x="5289176" y="1000172"/>
            <a:ext cx="3712705" cy="3005717"/>
          </a:xfrm>
          <a:prstGeom prst="rect">
            <a:avLst/>
          </a:prstGeom>
        </p:spPr>
      </p:pic>
      <p:pic>
        <p:nvPicPr>
          <p:cNvPr id="5" name="Picture 4">
            <a:extLst>
              <a:ext uri="{FF2B5EF4-FFF2-40B4-BE49-F238E27FC236}">
                <a16:creationId xmlns:a16="http://schemas.microsoft.com/office/drawing/2014/main" id="{A157894C-3CBE-FCF2-5A6C-69DDDD55A641}"/>
              </a:ext>
            </a:extLst>
          </p:cNvPr>
          <p:cNvPicPr>
            <a:picLocks noChangeAspect="1"/>
          </p:cNvPicPr>
          <p:nvPr/>
        </p:nvPicPr>
        <p:blipFill>
          <a:blip r:embed="rId3"/>
          <a:stretch>
            <a:fillRect/>
          </a:stretch>
        </p:blipFill>
        <p:spPr>
          <a:xfrm>
            <a:off x="5408706" y="4430606"/>
            <a:ext cx="3643106" cy="1905160"/>
          </a:xfrm>
          <a:prstGeom prst="rect">
            <a:avLst/>
          </a:prstGeom>
        </p:spPr>
      </p:pic>
      <p:sp>
        <p:nvSpPr>
          <p:cNvPr id="7" name="TextBox 6">
            <a:extLst>
              <a:ext uri="{FF2B5EF4-FFF2-40B4-BE49-F238E27FC236}">
                <a16:creationId xmlns:a16="http://schemas.microsoft.com/office/drawing/2014/main" id="{C3670D8B-1200-6316-710F-C79C4C72FB04}"/>
              </a:ext>
            </a:extLst>
          </p:cNvPr>
          <p:cNvSpPr txBox="1"/>
          <p:nvPr/>
        </p:nvSpPr>
        <p:spPr>
          <a:xfrm>
            <a:off x="5912563" y="3987415"/>
            <a:ext cx="2635391" cy="461665"/>
          </a:xfrm>
          <a:prstGeom prst="rect">
            <a:avLst/>
          </a:prstGeom>
          <a:noFill/>
        </p:spPr>
        <p:txBody>
          <a:bodyPr wrap="square">
            <a:spAutoFit/>
          </a:bodyPr>
          <a:lstStyle/>
          <a:p>
            <a:r>
              <a:rPr lang="en-US" sz="1200" dirty="0">
                <a:latin typeface="Palatino Linotype" panose="02040502050505030304" pitchFamily="18" charset="0"/>
              </a:rPr>
              <a:t>Habiba U et al. Advances in Cancer Biology - Metastasis, 2022; 5:100053.</a:t>
            </a:r>
          </a:p>
        </p:txBody>
      </p:sp>
      <p:sp>
        <p:nvSpPr>
          <p:cNvPr id="8" name="TextBox 7">
            <a:extLst>
              <a:ext uri="{FF2B5EF4-FFF2-40B4-BE49-F238E27FC236}">
                <a16:creationId xmlns:a16="http://schemas.microsoft.com/office/drawing/2014/main" id="{34D28F82-6CD0-1860-7AE8-FE5C148D4771}"/>
              </a:ext>
            </a:extLst>
          </p:cNvPr>
          <p:cNvSpPr txBox="1"/>
          <p:nvPr/>
        </p:nvSpPr>
        <p:spPr>
          <a:xfrm>
            <a:off x="5996454" y="6335766"/>
            <a:ext cx="2417678" cy="276999"/>
          </a:xfrm>
          <a:prstGeom prst="rect">
            <a:avLst/>
          </a:prstGeom>
          <a:noFill/>
        </p:spPr>
        <p:txBody>
          <a:bodyPr wrap="square">
            <a:spAutoFit/>
          </a:bodyPr>
          <a:lstStyle/>
          <a:p>
            <a:r>
              <a:rPr lang="en-US" sz="1200" dirty="0">
                <a:latin typeface="Palatino Linotype" panose="02040502050505030304" pitchFamily="18" charset="0"/>
              </a:rPr>
              <a:t>www.cancertherapyadvisor.com</a:t>
            </a:r>
          </a:p>
        </p:txBody>
      </p:sp>
    </p:spTree>
    <p:extLst>
      <p:ext uri="{BB962C8B-B14F-4D97-AF65-F5344CB8AC3E}">
        <p14:creationId xmlns:p14="http://schemas.microsoft.com/office/powerpoint/2010/main" val="7098028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49CB0E-BB84-0C5D-C702-F288ABE0FCDA}"/>
              </a:ext>
            </a:extLst>
          </p:cNvPr>
          <p:cNvSpPr>
            <a:spLocks noGrp="1"/>
          </p:cNvSpPr>
          <p:nvPr>
            <p:ph type="title"/>
          </p:nvPr>
        </p:nvSpPr>
        <p:spPr>
          <a:xfrm>
            <a:off x="462643" y="230961"/>
            <a:ext cx="8387976" cy="946603"/>
          </a:xfrm>
        </p:spPr>
        <p:txBody>
          <a:bodyPr>
            <a:noAutofit/>
          </a:bodyPr>
          <a:lstStyle/>
          <a:p>
            <a:pPr algn="ctr"/>
            <a:r>
              <a:rPr lang="en-US" sz="2800" b="1" dirty="0">
                <a:solidFill>
                  <a:srgbClr val="C00000"/>
                </a:solidFill>
                <a:effectLst>
                  <a:outerShdw blurRad="38100" dist="38100" dir="2700000" algn="tl">
                    <a:srgbClr val="000000">
                      <a:alpha val="43137"/>
                    </a:srgbClr>
                  </a:outerShdw>
                </a:effectLst>
                <a:latin typeface="Palatino Linotype" panose="02040502050505030304" pitchFamily="18" charset="0"/>
              </a:rPr>
              <a:t>Interleukin-12 and tumor immunotherapy</a:t>
            </a:r>
            <a:br>
              <a:rPr lang="en-US" sz="2800" b="1" dirty="0">
                <a:solidFill>
                  <a:srgbClr val="C00000"/>
                </a:solidFill>
                <a:effectLst>
                  <a:outerShdw blurRad="38100" dist="38100" dir="2700000" algn="tl">
                    <a:srgbClr val="000000">
                      <a:alpha val="43137"/>
                    </a:srgbClr>
                  </a:outerShdw>
                </a:effectLst>
                <a:latin typeface="Palatino Linotype" panose="02040502050505030304" pitchFamily="18" charset="0"/>
              </a:rPr>
            </a:br>
            <a:r>
              <a:rPr lang="en-US" sz="2800" b="1" dirty="0">
                <a:solidFill>
                  <a:srgbClr val="C00000"/>
                </a:solidFill>
                <a:effectLst>
                  <a:outerShdw blurRad="38100" dist="38100" dir="2700000" algn="tl">
                    <a:srgbClr val="000000">
                      <a:alpha val="43137"/>
                    </a:srgbClr>
                  </a:outerShdw>
                </a:effectLst>
                <a:latin typeface="Palatino Linotype" panose="02040502050505030304" pitchFamily="18" charset="0"/>
              </a:rPr>
              <a:t>Current investigations</a:t>
            </a:r>
          </a:p>
        </p:txBody>
      </p:sp>
      <p:sp>
        <p:nvSpPr>
          <p:cNvPr id="3" name="Content Placeholder 2">
            <a:extLst>
              <a:ext uri="{FF2B5EF4-FFF2-40B4-BE49-F238E27FC236}">
                <a16:creationId xmlns:a16="http://schemas.microsoft.com/office/drawing/2014/main" id="{C220E3DD-7557-1587-7A58-573838099B4C}"/>
              </a:ext>
            </a:extLst>
          </p:cNvPr>
          <p:cNvSpPr>
            <a:spLocks noGrp="1"/>
          </p:cNvSpPr>
          <p:nvPr>
            <p:ph idx="1"/>
          </p:nvPr>
        </p:nvSpPr>
        <p:spPr>
          <a:xfrm>
            <a:off x="185057" y="1470309"/>
            <a:ext cx="6239649" cy="5195568"/>
          </a:xfrm>
        </p:spPr>
        <p:txBody>
          <a:bodyPr>
            <a:noAutofit/>
          </a:bodyPr>
          <a:lstStyle/>
          <a:p>
            <a:r>
              <a:rPr lang="en-US" sz="1600" dirty="0">
                <a:latin typeface="Palatino Linotype" panose="02040502050505030304" pitchFamily="18" charset="0"/>
              </a:rPr>
              <a:t>However, short half-life of the recombinant IL-12 meant that high and multiple doses were required, which resulted in dose-related toxicities, mainly caused by elevated levels of circulating IFN-γ.</a:t>
            </a:r>
          </a:p>
          <a:p>
            <a:r>
              <a:rPr lang="en-US" sz="1600" dirty="0">
                <a:latin typeface="Palatino Linotype" panose="02040502050505030304" pitchFamily="18" charset="0"/>
              </a:rPr>
              <a:t>Different methods were used for the local delivery of IL-12 (local gene transfer using viral vectors, liposomes or in vivo electroporation of an IL-12- encoding plasmid in accessible tumor lesions, as well as creation of a fusion protein encompassing single-chain IL-12 coupled to an extracellular double-stranded DNA binding antibody (which targets tumor necrotic areas)). </a:t>
            </a:r>
          </a:p>
          <a:p>
            <a:r>
              <a:rPr lang="en-US" sz="1600" dirty="0">
                <a:latin typeface="Palatino Linotype" panose="02040502050505030304" pitchFamily="18" charset="0"/>
              </a:rPr>
              <a:t>IL-12-based local treatment can be synergistically combined with adoptive T cell transfer (transgenic tumor-specific T cells engineered to secrete IL-12 in the TME). </a:t>
            </a:r>
          </a:p>
          <a:p>
            <a:r>
              <a:rPr lang="en-US" sz="1600" dirty="0">
                <a:latin typeface="Palatino Linotype" panose="02040502050505030304" pitchFamily="18" charset="0"/>
              </a:rPr>
              <a:t>Local IL-12 delivery and the use of immunostimulatory monoclonal antibodies can generate synergistic results (e.g. combining the local delivery of IL-12 with the blockade of PD-1–PD-L1). </a:t>
            </a:r>
          </a:p>
          <a:p>
            <a:r>
              <a:rPr lang="en-US" sz="1600" dirty="0">
                <a:latin typeface="Palatino Linotype" panose="02040502050505030304" pitchFamily="18" charset="0"/>
              </a:rPr>
              <a:t>An </a:t>
            </a:r>
            <a:r>
              <a:rPr lang="en-US" sz="1600" i="1" dirty="0">
                <a:latin typeface="Palatino Linotype" panose="02040502050505030304" pitchFamily="18" charset="0"/>
              </a:rPr>
              <a:t>in vivo </a:t>
            </a:r>
            <a:r>
              <a:rPr lang="en-US" sz="1600" dirty="0">
                <a:latin typeface="Palatino Linotype" panose="02040502050505030304" pitchFamily="18" charset="0"/>
              </a:rPr>
              <a:t>electroporation approach is currently undergoing clinical trials for local delivery of IL-12 as a single agent or in combination with monoclonal antibodies.</a:t>
            </a:r>
          </a:p>
        </p:txBody>
      </p:sp>
      <p:pic>
        <p:nvPicPr>
          <p:cNvPr id="4" name="Picture 3">
            <a:extLst>
              <a:ext uri="{FF2B5EF4-FFF2-40B4-BE49-F238E27FC236}">
                <a16:creationId xmlns:a16="http://schemas.microsoft.com/office/drawing/2014/main" id="{30F200A5-C3EB-8F7C-249B-88DCD2C8EB87}"/>
              </a:ext>
            </a:extLst>
          </p:cNvPr>
          <p:cNvPicPr>
            <a:picLocks noChangeAspect="1"/>
          </p:cNvPicPr>
          <p:nvPr/>
        </p:nvPicPr>
        <p:blipFill>
          <a:blip r:embed="rId2"/>
          <a:stretch>
            <a:fillRect/>
          </a:stretch>
        </p:blipFill>
        <p:spPr>
          <a:xfrm>
            <a:off x="6305390" y="2490348"/>
            <a:ext cx="2653553" cy="2918401"/>
          </a:xfrm>
          <a:prstGeom prst="rect">
            <a:avLst/>
          </a:prstGeom>
        </p:spPr>
      </p:pic>
      <p:sp>
        <p:nvSpPr>
          <p:cNvPr id="6" name="TextBox 5">
            <a:extLst>
              <a:ext uri="{FF2B5EF4-FFF2-40B4-BE49-F238E27FC236}">
                <a16:creationId xmlns:a16="http://schemas.microsoft.com/office/drawing/2014/main" id="{E4860518-F75D-43BB-38E0-BEF849A90331}"/>
              </a:ext>
            </a:extLst>
          </p:cNvPr>
          <p:cNvSpPr txBox="1"/>
          <p:nvPr/>
        </p:nvSpPr>
        <p:spPr>
          <a:xfrm>
            <a:off x="6365047" y="5707539"/>
            <a:ext cx="2534237" cy="461665"/>
          </a:xfrm>
          <a:prstGeom prst="rect">
            <a:avLst/>
          </a:prstGeom>
          <a:noFill/>
        </p:spPr>
        <p:txBody>
          <a:bodyPr wrap="square">
            <a:spAutoFit/>
          </a:bodyPr>
          <a:lstStyle/>
          <a:p>
            <a:r>
              <a:rPr lang="en-US" sz="1200" dirty="0">
                <a:latin typeface="Palatino Linotype" panose="02040502050505030304" pitchFamily="18" charset="0"/>
              </a:rPr>
              <a:t>Cheng EM et al. Cancer Immunol </a:t>
            </a:r>
            <a:r>
              <a:rPr lang="en-US" sz="1200" dirty="0" err="1">
                <a:latin typeface="Palatino Linotype" panose="02040502050505030304" pitchFamily="18" charset="0"/>
              </a:rPr>
              <a:t>Immunother</a:t>
            </a:r>
            <a:r>
              <a:rPr lang="en-US" sz="1200" dirty="0">
                <a:latin typeface="Palatino Linotype" panose="02040502050505030304" pitchFamily="18" charset="0"/>
              </a:rPr>
              <a:t> 2022; 71(9):2057-2065. </a:t>
            </a:r>
          </a:p>
        </p:txBody>
      </p:sp>
    </p:spTree>
    <p:extLst>
      <p:ext uri="{BB962C8B-B14F-4D97-AF65-F5344CB8AC3E}">
        <p14:creationId xmlns:p14="http://schemas.microsoft.com/office/powerpoint/2010/main" val="38478338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4086" y="446313"/>
            <a:ext cx="7886700" cy="881745"/>
          </a:xfrm>
        </p:spPr>
        <p:txBody>
          <a:bodyPr>
            <a:normAutofit/>
          </a:bodyPr>
          <a:lstStyle/>
          <a:p>
            <a:pPr algn="ctr"/>
            <a:r>
              <a:rPr lang="en-US" sz="2800" b="1" dirty="0">
                <a:solidFill>
                  <a:srgbClr val="C00000"/>
                </a:solidFill>
                <a:effectLst>
                  <a:outerShdw blurRad="38100" dist="38100" dir="2700000" algn="tl">
                    <a:srgbClr val="000000">
                      <a:alpha val="43137"/>
                    </a:srgbClr>
                  </a:outerShdw>
                </a:effectLst>
                <a:latin typeface="Palatino Linotype" panose="02040502050505030304" pitchFamily="18" charset="0"/>
              </a:rPr>
              <a:t>Colony-Stimulating Factors </a:t>
            </a:r>
          </a:p>
        </p:txBody>
      </p:sp>
      <p:sp>
        <p:nvSpPr>
          <p:cNvPr id="4" name="Rectangle 1">
            <a:extLst>
              <a:ext uri="{FF2B5EF4-FFF2-40B4-BE49-F238E27FC236}">
                <a16:creationId xmlns:a16="http://schemas.microsoft.com/office/drawing/2014/main" id="{D51D0CBF-48CC-4C1B-3CCB-DE10A3E80FB4}"/>
              </a:ext>
            </a:extLst>
          </p:cNvPr>
          <p:cNvSpPr>
            <a:spLocks noChangeArrowheads="1"/>
          </p:cNvSpPr>
          <p:nvPr/>
        </p:nvSpPr>
        <p:spPr bwMode="auto">
          <a:xfrm>
            <a:off x="310357" y="1728910"/>
            <a:ext cx="8594158" cy="4755148"/>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a:ln>
                  <a:noFill/>
                </a:ln>
                <a:solidFill>
                  <a:srgbClr val="C00000"/>
                </a:solidFill>
                <a:effectLst>
                  <a:outerShdw blurRad="38100" dist="38100" dir="2700000" algn="tl">
                    <a:srgbClr val="000000">
                      <a:alpha val="43137"/>
                    </a:srgbClr>
                  </a:outerShdw>
                </a:effectLst>
                <a:latin typeface="Palatino Linotype" panose="02040502050505030304" pitchFamily="18" charset="0"/>
              </a:rPr>
              <a:t>Colony-stimulating factors (CSFs) </a:t>
            </a:r>
            <a:r>
              <a:rPr kumimoji="0" lang="en-US" altLang="en-US" i="0" u="none" strike="noStrike" cap="none" normalizeH="0" baseline="0" dirty="0">
                <a:ln>
                  <a:noFill/>
                </a:ln>
                <a:solidFill>
                  <a:srgbClr val="474747"/>
                </a:solidFill>
                <a:effectLst/>
                <a:latin typeface="Palatino Linotype" panose="02040502050505030304" pitchFamily="18" charset="0"/>
              </a:rPr>
              <a:t>are secreted glycoproteins that bind to receptors on the hematopoietic stem cells, thus activating their proliferation and differentiation into a specific kind of blood cell, usually white blood cells. They play part in the host response to injury and infection. CSFs also have additional unique biological functions, suggesting that they could be used to target specific conditions.</a:t>
            </a:r>
            <a:endParaRPr kumimoji="0" lang="en-US" altLang="en-US" i="0" u="none" strike="noStrike" cap="none" normalizeH="0" baseline="0" dirty="0">
              <a:ln>
                <a:noFill/>
              </a:ln>
              <a:solidFill>
                <a:schemeClr val="tx1"/>
              </a:solidFill>
              <a:effectLst/>
              <a:latin typeface="Palatino Linotype" panose="0204050205050503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i="0" u="none" strike="noStrike" cap="none" normalizeH="0" baseline="0" dirty="0">
                <a:ln>
                  <a:noFill/>
                </a:ln>
                <a:solidFill>
                  <a:srgbClr val="474747"/>
                </a:solidFill>
                <a:effectLst/>
                <a:latin typeface="Palatino Linotype" panose="02040502050505030304" pitchFamily="18" charset="0"/>
              </a:rPr>
              <a:t>Many tissues can produce CSFs when stimulated with inflammatory mediators </a:t>
            </a:r>
            <a:r>
              <a:rPr lang="en-US" altLang="en-US" dirty="0">
                <a:solidFill>
                  <a:srgbClr val="474747"/>
                </a:solidFill>
                <a:latin typeface="Palatino Linotype" panose="02040502050505030304" pitchFamily="18" charset="0"/>
              </a:rPr>
              <a:t>(</a:t>
            </a:r>
            <a:r>
              <a:rPr kumimoji="0" lang="en-US" altLang="en-US" i="0" u="none" strike="noStrike" cap="none" normalizeH="0" baseline="0" dirty="0">
                <a:ln>
                  <a:noFill/>
                </a:ln>
                <a:solidFill>
                  <a:srgbClr val="474747"/>
                </a:solidFill>
                <a:effectLst/>
                <a:latin typeface="Palatino Linotype" panose="02040502050505030304" pitchFamily="18" charset="0"/>
              </a:rPr>
              <a:t>endothelial cells, macrophages, epithelial cells and fibroblasts</a:t>
            </a:r>
            <a:r>
              <a:rPr lang="en-US" altLang="en-US" dirty="0">
                <a:solidFill>
                  <a:srgbClr val="474747"/>
                </a:solidFill>
                <a:latin typeface="Palatino Linotype" panose="02040502050505030304" pitchFamily="18" charset="0"/>
              </a:rPr>
              <a:t>)</a:t>
            </a:r>
            <a:r>
              <a:rPr kumimoji="0" lang="en-US" altLang="en-US" i="0" u="none" strike="noStrike" cap="none" normalizeH="0" baseline="0" dirty="0">
                <a:ln>
                  <a:noFill/>
                </a:ln>
                <a:solidFill>
                  <a:srgbClr val="474747"/>
                </a:solidFill>
                <a:effectLst/>
                <a:latin typeface="Palatino Linotype" panose="02040502050505030304" pitchFamily="18" charset="0"/>
              </a:rPr>
              <a:t>. </a:t>
            </a:r>
            <a:br>
              <a:rPr kumimoji="0" lang="en-US" altLang="en-US" i="0" u="none" strike="noStrike" cap="none" normalizeH="0" baseline="0" dirty="0">
                <a:ln>
                  <a:noFill/>
                </a:ln>
                <a:solidFill>
                  <a:srgbClr val="474747"/>
                </a:solidFill>
                <a:effectLst/>
                <a:latin typeface="Palatino Linotype" panose="02040502050505030304" pitchFamily="18" charset="0"/>
              </a:rPr>
            </a:br>
            <a:endParaRPr kumimoji="0" lang="en-US" altLang="en-US" i="0" u="none" strike="noStrike" cap="none" normalizeH="0" baseline="0" dirty="0">
              <a:ln>
                <a:noFill/>
              </a:ln>
              <a:solidFill>
                <a:srgbClr val="474747"/>
              </a:solidFill>
              <a:effectLst/>
              <a:latin typeface="Palatino Linotype" panose="02040502050505030304" pitchFamily="18" charset="0"/>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i="0" u="none" strike="noStrike" cap="none" normalizeH="0" baseline="0" dirty="0">
                <a:ln>
                  <a:noFill/>
                </a:ln>
                <a:solidFill>
                  <a:srgbClr val="474747"/>
                </a:solidFill>
                <a:effectLst/>
                <a:latin typeface="Palatino Linotype" panose="02040502050505030304" pitchFamily="18" charset="0"/>
              </a:rPr>
              <a:t>Granulocyte–colony-stimulating factor (</a:t>
            </a:r>
            <a:r>
              <a:rPr kumimoji="0" lang="en-US" altLang="en-US" b="1" i="0" u="none" strike="noStrike" cap="none" normalizeH="0" baseline="0" dirty="0">
                <a:ln>
                  <a:noFill/>
                </a:ln>
                <a:solidFill>
                  <a:srgbClr val="474747"/>
                </a:solidFill>
                <a:effectLst/>
                <a:latin typeface="Palatino Linotype" panose="02040502050505030304" pitchFamily="18" charset="0"/>
              </a:rPr>
              <a:t>G-CSF</a:t>
            </a:r>
            <a:r>
              <a:rPr kumimoji="0" lang="en-US" altLang="en-US" i="0" u="none" strike="noStrike" cap="none" normalizeH="0" baseline="0" dirty="0">
                <a:ln>
                  <a:noFill/>
                </a:ln>
                <a:solidFill>
                  <a:srgbClr val="474747"/>
                </a:solidFill>
                <a:effectLst/>
                <a:latin typeface="Palatino Linotype" panose="02040502050505030304" pitchFamily="18" charset="0"/>
              </a:rPr>
              <a:t>)</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i="0" u="none" strike="noStrike" cap="none" normalizeH="0" baseline="0" dirty="0">
                <a:ln>
                  <a:noFill/>
                </a:ln>
                <a:solidFill>
                  <a:srgbClr val="474747"/>
                </a:solidFill>
                <a:effectLst/>
                <a:latin typeface="Palatino Linotype" panose="02040502050505030304" pitchFamily="18" charset="0"/>
              </a:rPr>
              <a:t>Granulocyte-macrophage–colony-stimulating factor (</a:t>
            </a:r>
            <a:r>
              <a:rPr kumimoji="0" lang="en-US" altLang="en-US" b="1" i="0" u="none" strike="noStrike" cap="none" normalizeH="0" baseline="0" dirty="0">
                <a:ln>
                  <a:noFill/>
                </a:ln>
                <a:solidFill>
                  <a:srgbClr val="474747"/>
                </a:solidFill>
                <a:effectLst/>
                <a:latin typeface="Palatino Linotype" panose="02040502050505030304" pitchFamily="18" charset="0"/>
              </a:rPr>
              <a:t>GM-CSF</a:t>
            </a:r>
            <a:r>
              <a:rPr kumimoji="0" lang="en-US" altLang="en-US" i="0" u="none" strike="noStrike" cap="none" normalizeH="0" baseline="0" dirty="0">
                <a:ln>
                  <a:noFill/>
                </a:ln>
                <a:solidFill>
                  <a:srgbClr val="474747"/>
                </a:solidFill>
                <a:effectLst/>
                <a:latin typeface="Palatino Linotype" panose="02040502050505030304" pitchFamily="18" charset="0"/>
              </a:rPr>
              <a:t>)</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i="0" u="none" strike="noStrike" cap="none" normalizeH="0" baseline="0" dirty="0">
                <a:ln>
                  <a:noFill/>
                </a:ln>
                <a:solidFill>
                  <a:srgbClr val="474747"/>
                </a:solidFill>
                <a:effectLst/>
                <a:latin typeface="Palatino Linotype" panose="02040502050505030304" pitchFamily="18" charset="0"/>
              </a:rPr>
              <a:t>Multiple-colony-stimulating factor, or interleukin 3 (</a:t>
            </a:r>
            <a:r>
              <a:rPr kumimoji="0" lang="en-US" altLang="en-US" b="1" i="0" u="none" strike="noStrike" cap="none" normalizeH="0" baseline="0" dirty="0">
                <a:ln>
                  <a:noFill/>
                </a:ln>
                <a:solidFill>
                  <a:srgbClr val="474747"/>
                </a:solidFill>
                <a:effectLst/>
                <a:latin typeface="Palatino Linotype" panose="02040502050505030304" pitchFamily="18" charset="0"/>
              </a:rPr>
              <a:t>IL-3</a:t>
            </a:r>
            <a:r>
              <a:rPr kumimoji="0" lang="en-US" altLang="en-US" i="0" u="none" strike="noStrike" cap="none" normalizeH="0" baseline="0" dirty="0">
                <a:ln>
                  <a:noFill/>
                </a:ln>
                <a:solidFill>
                  <a:srgbClr val="474747"/>
                </a:solidFill>
                <a:effectLst/>
                <a:latin typeface="Palatino Linotype" panose="02040502050505030304" pitchFamily="18" charset="0"/>
              </a:rPr>
              <a:t>)</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i="0" u="none" strike="noStrike" cap="none" normalizeH="0" baseline="0" dirty="0">
                <a:ln>
                  <a:noFill/>
                </a:ln>
                <a:solidFill>
                  <a:srgbClr val="474747"/>
                </a:solidFill>
                <a:effectLst/>
                <a:latin typeface="Palatino Linotype" panose="02040502050505030304" pitchFamily="18" charset="0"/>
              </a:rPr>
              <a:t>Macrophage–colony-stimulating factor (</a:t>
            </a:r>
            <a:r>
              <a:rPr kumimoji="0" lang="en-US" altLang="en-US" b="1" i="0" u="none" strike="noStrike" cap="none" normalizeH="0" baseline="0" dirty="0">
                <a:ln>
                  <a:noFill/>
                </a:ln>
                <a:solidFill>
                  <a:srgbClr val="474747"/>
                </a:solidFill>
                <a:effectLst/>
                <a:latin typeface="Palatino Linotype" panose="02040502050505030304" pitchFamily="18" charset="0"/>
              </a:rPr>
              <a:t>M-CSF</a:t>
            </a:r>
            <a:r>
              <a:rPr kumimoji="0" lang="en-US" altLang="en-US" i="0" u="none" strike="noStrike" cap="none" normalizeH="0" baseline="0" dirty="0">
                <a:ln>
                  <a:noFill/>
                </a:ln>
                <a:solidFill>
                  <a:srgbClr val="474747"/>
                </a:solidFill>
                <a:effectLst/>
                <a:latin typeface="Palatino Linotype" panose="02040502050505030304" pitchFamily="18" charset="0"/>
              </a:rPr>
              <a:t>)</a:t>
            </a:r>
          </a:p>
          <a:p>
            <a:pPr marR="0" lvl="0" algn="l" defTabSz="914400" rtl="0" eaLnBrk="0" fontAlgn="base" latinLnBrk="0" hangingPunct="0">
              <a:lnSpc>
                <a:spcPct val="100000"/>
              </a:lnSpc>
              <a:spcBef>
                <a:spcPct val="0"/>
              </a:spcBef>
              <a:spcAft>
                <a:spcPct val="0"/>
              </a:spcAft>
              <a:buClrTx/>
              <a:buSzTx/>
              <a:tabLst/>
            </a:pPr>
            <a:br>
              <a:rPr kumimoji="0" lang="en-US" altLang="en-US" i="0" u="none" strike="noStrike" cap="none" normalizeH="0" baseline="0" dirty="0">
                <a:ln>
                  <a:noFill/>
                </a:ln>
                <a:solidFill>
                  <a:srgbClr val="474747"/>
                </a:solidFill>
                <a:effectLst/>
                <a:latin typeface="Palatino Linotype" panose="02040502050505030304" pitchFamily="18" charset="0"/>
              </a:rPr>
            </a:br>
            <a:endParaRPr kumimoji="0" lang="en-US" altLang="en-US" i="0" u="none" strike="noStrike" cap="none" normalizeH="0" baseline="0" dirty="0">
              <a:ln>
                <a:noFill/>
              </a:ln>
              <a:solidFill>
                <a:srgbClr val="474747"/>
              </a:solidFill>
              <a:effectLst/>
              <a:latin typeface="Palatino Linotype" panose="02040502050505030304" pitchFamily="18"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en-US" altLang="en-US" b="1" i="1" u="none" strike="noStrike" cap="none" normalizeH="0" baseline="0" dirty="0">
                <a:ln>
                  <a:noFill/>
                </a:ln>
                <a:solidFill>
                  <a:srgbClr val="C00000"/>
                </a:solidFill>
                <a:effectLst/>
                <a:latin typeface="Palatino Linotype" panose="02040502050505030304" pitchFamily="18" charset="0"/>
              </a:rPr>
              <a:t>Traditionally, CSFs are used in patients who are undergoing cancer treatment that causes low white blood cell counts (neutropenia).</a:t>
            </a:r>
          </a:p>
        </p:txBody>
      </p:sp>
    </p:spTree>
    <p:extLst>
      <p:ext uri="{BB962C8B-B14F-4D97-AF65-F5344CB8AC3E}">
        <p14:creationId xmlns:p14="http://schemas.microsoft.com/office/powerpoint/2010/main" val="25462676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EA24E75-1FC0-128A-C203-179C70BE8789}"/>
              </a:ext>
            </a:extLst>
          </p:cNvPr>
          <p:cNvSpPr>
            <a:spLocks noGrp="1"/>
          </p:cNvSpPr>
          <p:nvPr>
            <p:ph type="title"/>
          </p:nvPr>
        </p:nvSpPr>
        <p:spPr>
          <a:xfrm>
            <a:off x="677636" y="319822"/>
            <a:ext cx="7886700" cy="674456"/>
          </a:xfrm>
        </p:spPr>
        <p:txBody>
          <a:bodyPr>
            <a:normAutofit/>
          </a:bodyPr>
          <a:lstStyle/>
          <a:p>
            <a:pPr algn="ctr"/>
            <a:r>
              <a:rPr lang="en-US" sz="2800" b="1" dirty="0">
                <a:solidFill>
                  <a:srgbClr val="C00000"/>
                </a:solidFill>
                <a:effectLst>
                  <a:outerShdw blurRad="38100" dist="38100" dir="2700000" algn="tl">
                    <a:srgbClr val="000000">
                      <a:alpha val="43137"/>
                    </a:srgbClr>
                  </a:outerShdw>
                </a:effectLst>
                <a:latin typeface="Palatino Linotype" panose="02040502050505030304" pitchFamily="18" charset="0"/>
              </a:rPr>
              <a:t>GM-CSF and tumor immunotherapy</a:t>
            </a:r>
          </a:p>
        </p:txBody>
      </p:sp>
      <p:sp>
        <p:nvSpPr>
          <p:cNvPr id="5" name="Rectangle 1">
            <a:extLst>
              <a:ext uri="{FF2B5EF4-FFF2-40B4-BE49-F238E27FC236}">
                <a16:creationId xmlns:a16="http://schemas.microsoft.com/office/drawing/2014/main" id="{CF7CD672-E415-3C7D-C38C-E78B96C6F942}"/>
              </a:ext>
            </a:extLst>
          </p:cNvPr>
          <p:cNvSpPr>
            <a:spLocks noChangeArrowheads="1"/>
          </p:cNvSpPr>
          <p:nvPr/>
        </p:nvSpPr>
        <p:spPr bwMode="auto">
          <a:xfrm>
            <a:off x="119744" y="1373638"/>
            <a:ext cx="4931228" cy="530914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a:r>
              <a:rPr kumimoji="0" lang="en-US" altLang="en-US" i="0" u="none" strike="noStrike" cap="none" normalizeH="0" baseline="0" dirty="0">
                <a:ln>
                  <a:noFill/>
                </a:ln>
                <a:solidFill>
                  <a:srgbClr val="474747"/>
                </a:solidFill>
                <a:effectLst/>
                <a:latin typeface="Palatino Linotype" panose="02040502050505030304" pitchFamily="18" charset="0"/>
              </a:rPr>
              <a:t>GM-CSF is a clinically available recombinant cytokine used to promote myeloid reconstitution after bone marrow transplantation or after chemotherapy in patients with acute myelogenous leukemia. </a:t>
            </a:r>
            <a:endParaRPr lang="en-US" altLang="en-US" dirty="0">
              <a:solidFill>
                <a:srgbClr val="474747"/>
              </a:solidFill>
              <a:latin typeface="Palatino Linotype" panose="02040502050505030304" pitchFamily="18" charset="0"/>
            </a:endParaRPr>
          </a:p>
          <a:p>
            <a:endParaRPr lang="en-US" altLang="en-US" dirty="0">
              <a:solidFill>
                <a:srgbClr val="474747"/>
              </a:solidFill>
              <a:latin typeface="Palatino Linotype" panose="02040502050505030304" pitchFamily="18" charset="0"/>
            </a:endParaRPr>
          </a:p>
          <a:p>
            <a:r>
              <a:rPr lang="en-US" altLang="en-US" dirty="0">
                <a:solidFill>
                  <a:srgbClr val="474747"/>
                </a:solidFill>
                <a:latin typeface="Palatino Linotype" panose="02040502050505030304" pitchFamily="18" charset="0"/>
              </a:rPr>
              <a:t>GM-CSF can be </a:t>
            </a:r>
            <a:r>
              <a:rPr lang="en-US" altLang="en-US" b="1" dirty="0">
                <a:solidFill>
                  <a:srgbClr val="C00000"/>
                </a:solidFill>
                <a:effectLst>
                  <a:outerShdw blurRad="38100" dist="38100" dir="2700000" algn="tl">
                    <a:srgbClr val="000000">
                      <a:alpha val="43137"/>
                    </a:srgbClr>
                  </a:outerShdw>
                </a:effectLst>
                <a:latin typeface="Palatino Linotype" panose="02040502050505030304" pitchFamily="18" charset="0"/>
              </a:rPr>
              <a:t>anti-tumorigenic or pro-tumorigenic.</a:t>
            </a:r>
          </a:p>
          <a:p>
            <a:pPr marR="0" lvl="0" algn="r" defTabSz="914400" rtl="0" eaLnBrk="0" fontAlgn="base" latinLnBrk="0" hangingPunct="0">
              <a:lnSpc>
                <a:spcPct val="100000"/>
              </a:lnSpc>
              <a:spcBef>
                <a:spcPct val="0"/>
              </a:spcBef>
              <a:spcAft>
                <a:spcPct val="0"/>
              </a:spcAft>
              <a:buClrTx/>
              <a:buSzTx/>
              <a:tabLst/>
            </a:pPr>
            <a:endParaRPr kumimoji="0" lang="en-US" altLang="en-US" i="0" u="none" strike="noStrike" cap="none" normalizeH="0" baseline="0" dirty="0">
              <a:ln>
                <a:noFill/>
              </a:ln>
              <a:solidFill>
                <a:srgbClr val="474747"/>
              </a:solidFill>
              <a:effectLst/>
              <a:latin typeface="Palatino Linotype" panose="02040502050505030304" pitchFamily="18" charset="0"/>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i="0" u="none" strike="noStrike" cap="none" normalizeH="0" baseline="0" dirty="0">
                <a:ln>
                  <a:noFill/>
                </a:ln>
                <a:solidFill>
                  <a:srgbClr val="474747"/>
                </a:solidFill>
                <a:effectLst/>
                <a:latin typeface="Palatino Linotype" panose="02040502050505030304" pitchFamily="18" charset="0"/>
              </a:rPr>
              <a:t>GM-CSF promotes the expansion and activation of myeloid cells such as dendritic cells and macrophages</a:t>
            </a:r>
            <a:r>
              <a:rPr lang="en-US" altLang="en-US" dirty="0">
                <a:solidFill>
                  <a:srgbClr val="474747"/>
                </a:solidFill>
                <a:latin typeface="Palatino Linotype" panose="02040502050505030304" pitchFamily="18" charset="0"/>
              </a:rPr>
              <a:t>, which might be used as </a:t>
            </a:r>
            <a:r>
              <a:rPr kumimoji="0" lang="en-US" altLang="en-US" i="0" u="none" strike="noStrike" cap="none" normalizeH="0" baseline="0" dirty="0">
                <a:ln>
                  <a:noFill/>
                </a:ln>
                <a:solidFill>
                  <a:srgbClr val="474747"/>
                </a:solidFill>
                <a:effectLst/>
                <a:latin typeface="Palatino Linotype" panose="02040502050505030304" pitchFamily="18" charset="0"/>
              </a:rPr>
              <a:t>adjuvant effect for various types of vaccines.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i="0" u="none" strike="noStrike" cap="none" normalizeH="0" baseline="0" dirty="0">
                <a:ln>
                  <a:noFill/>
                </a:ln>
                <a:solidFill>
                  <a:srgbClr val="474747"/>
                </a:solidFill>
                <a:effectLst/>
                <a:latin typeface="Palatino Linotype" panose="02040502050505030304" pitchFamily="18" charset="0"/>
              </a:rPr>
              <a:t>On the other hand, GM-CSF promotes the differentiation and accumulation of tumor-associated myeloid cells which support tumor growth. </a:t>
            </a:r>
            <a:endParaRPr lang="en-US" altLang="en-US" dirty="0">
              <a:solidFill>
                <a:srgbClr val="474747"/>
              </a:solidFill>
              <a:latin typeface="Palatino Linotype" panose="02040502050505030304" pitchFamily="18" charset="0"/>
            </a:endParaRPr>
          </a:p>
          <a:p>
            <a:pPr marR="0" lvl="0" algn="l" defTabSz="914400" rtl="0" eaLnBrk="0" fontAlgn="base" latinLnBrk="0" hangingPunct="0">
              <a:lnSpc>
                <a:spcPct val="100000"/>
              </a:lnSpc>
              <a:spcBef>
                <a:spcPct val="0"/>
              </a:spcBef>
              <a:spcAft>
                <a:spcPct val="0"/>
              </a:spcAft>
              <a:buClrTx/>
              <a:buSzTx/>
              <a:tabLst/>
            </a:pPr>
            <a:endParaRPr kumimoji="0" lang="en-US" altLang="en-US" i="0" u="none" strike="noStrike" cap="none" normalizeH="0" baseline="0" dirty="0">
              <a:ln>
                <a:noFill/>
              </a:ln>
              <a:solidFill>
                <a:srgbClr val="474747"/>
              </a:solidFill>
              <a:effectLst/>
              <a:latin typeface="Palatino Linotype" panose="02040502050505030304" pitchFamily="18" charset="0"/>
            </a:endParaRPr>
          </a:p>
        </p:txBody>
      </p:sp>
      <p:pic>
        <p:nvPicPr>
          <p:cNvPr id="3" name="Picture 2">
            <a:extLst>
              <a:ext uri="{FF2B5EF4-FFF2-40B4-BE49-F238E27FC236}">
                <a16:creationId xmlns:a16="http://schemas.microsoft.com/office/drawing/2014/main" id="{B9396780-2BD8-85B6-D5F4-B44976F3393D}"/>
              </a:ext>
            </a:extLst>
          </p:cNvPr>
          <p:cNvPicPr>
            <a:picLocks noChangeAspect="1"/>
          </p:cNvPicPr>
          <p:nvPr/>
        </p:nvPicPr>
        <p:blipFill>
          <a:blip r:embed="rId2"/>
          <a:stretch>
            <a:fillRect/>
          </a:stretch>
        </p:blipFill>
        <p:spPr>
          <a:xfrm>
            <a:off x="5007429" y="1427873"/>
            <a:ext cx="4016827" cy="4717113"/>
          </a:xfrm>
          <a:prstGeom prst="rect">
            <a:avLst/>
          </a:prstGeom>
        </p:spPr>
      </p:pic>
      <p:sp>
        <p:nvSpPr>
          <p:cNvPr id="7" name="TextBox 6">
            <a:extLst>
              <a:ext uri="{FF2B5EF4-FFF2-40B4-BE49-F238E27FC236}">
                <a16:creationId xmlns:a16="http://schemas.microsoft.com/office/drawing/2014/main" id="{28C4A461-1516-3214-791B-B0C1520B819A}"/>
              </a:ext>
            </a:extLst>
          </p:cNvPr>
          <p:cNvSpPr txBox="1"/>
          <p:nvPr/>
        </p:nvSpPr>
        <p:spPr>
          <a:xfrm>
            <a:off x="5470071" y="6199220"/>
            <a:ext cx="3390900" cy="276999"/>
          </a:xfrm>
          <a:prstGeom prst="rect">
            <a:avLst/>
          </a:prstGeom>
          <a:noFill/>
        </p:spPr>
        <p:txBody>
          <a:bodyPr wrap="square">
            <a:spAutoFit/>
          </a:bodyPr>
          <a:lstStyle/>
          <a:p>
            <a:r>
              <a:rPr lang="en-US" sz="1200" dirty="0">
                <a:latin typeface="Palatino Linotype" panose="02040502050505030304" pitchFamily="18" charset="0"/>
              </a:rPr>
              <a:t>Kumar A et al. Front Immunol 2022; 13:901277. </a:t>
            </a:r>
          </a:p>
        </p:txBody>
      </p:sp>
    </p:spTree>
    <p:extLst>
      <p:ext uri="{BB962C8B-B14F-4D97-AF65-F5344CB8AC3E}">
        <p14:creationId xmlns:p14="http://schemas.microsoft.com/office/powerpoint/2010/main" val="10775441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EA24E75-1FC0-128A-C203-179C70BE8789}"/>
              </a:ext>
            </a:extLst>
          </p:cNvPr>
          <p:cNvSpPr>
            <a:spLocks noGrp="1"/>
          </p:cNvSpPr>
          <p:nvPr>
            <p:ph type="title"/>
          </p:nvPr>
        </p:nvSpPr>
        <p:spPr>
          <a:xfrm>
            <a:off x="666750" y="452216"/>
            <a:ext cx="7886700" cy="674456"/>
          </a:xfrm>
        </p:spPr>
        <p:txBody>
          <a:bodyPr>
            <a:normAutofit fontScale="90000"/>
          </a:bodyPr>
          <a:lstStyle/>
          <a:p>
            <a:pPr algn="ctr"/>
            <a:r>
              <a:rPr lang="en-US" sz="2800" b="1" dirty="0">
                <a:solidFill>
                  <a:srgbClr val="C00000"/>
                </a:solidFill>
                <a:effectLst>
                  <a:outerShdw blurRad="38100" dist="38100" dir="2700000" algn="tl">
                    <a:srgbClr val="000000">
                      <a:alpha val="43137"/>
                    </a:srgbClr>
                  </a:outerShdw>
                </a:effectLst>
                <a:latin typeface="Palatino Linotype" panose="02040502050505030304" pitchFamily="18" charset="0"/>
              </a:rPr>
              <a:t>GM-CSF and tumor immunotherapy</a:t>
            </a:r>
            <a:br>
              <a:rPr lang="en-US" sz="2800" b="1" dirty="0">
                <a:solidFill>
                  <a:srgbClr val="C00000"/>
                </a:solidFill>
                <a:effectLst>
                  <a:outerShdw blurRad="38100" dist="38100" dir="2700000" algn="tl">
                    <a:srgbClr val="000000">
                      <a:alpha val="43137"/>
                    </a:srgbClr>
                  </a:outerShdw>
                </a:effectLst>
                <a:latin typeface="Palatino Linotype" panose="02040502050505030304" pitchFamily="18" charset="0"/>
              </a:rPr>
            </a:br>
            <a:r>
              <a:rPr lang="en-US" sz="2800" b="1" dirty="0">
                <a:solidFill>
                  <a:srgbClr val="C00000"/>
                </a:solidFill>
                <a:effectLst>
                  <a:outerShdw blurRad="38100" dist="38100" dir="2700000" algn="tl">
                    <a:srgbClr val="000000">
                      <a:alpha val="43137"/>
                    </a:srgbClr>
                  </a:outerShdw>
                </a:effectLst>
                <a:latin typeface="Palatino Linotype" panose="02040502050505030304" pitchFamily="18" charset="0"/>
              </a:rPr>
              <a:t>Current investigations</a:t>
            </a:r>
          </a:p>
        </p:txBody>
      </p:sp>
      <p:sp>
        <p:nvSpPr>
          <p:cNvPr id="5" name="Rectangle 1">
            <a:extLst>
              <a:ext uri="{FF2B5EF4-FFF2-40B4-BE49-F238E27FC236}">
                <a16:creationId xmlns:a16="http://schemas.microsoft.com/office/drawing/2014/main" id="{CF7CD672-E415-3C7D-C38C-E78B96C6F942}"/>
              </a:ext>
            </a:extLst>
          </p:cNvPr>
          <p:cNvSpPr>
            <a:spLocks noChangeArrowheads="1"/>
          </p:cNvSpPr>
          <p:nvPr/>
        </p:nvSpPr>
        <p:spPr bwMode="auto">
          <a:xfrm>
            <a:off x="198664" y="1385277"/>
            <a:ext cx="8822871" cy="3093154"/>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i="0" u="none" strike="noStrike" cap="none" normalizeH="0" baseline="0" dirty="0">
                <a:ln>
                  <a:noFill/>
                </a:ln>
                <a:solidFill>
                  <a:srgbClr val="474747"/>
                </a:solidFill>
                <a:effectLst/>
                <a:latin typeface="Palatino Linotype" panose="02040502050505030304" pitchFamily="18" charset="0"/>
              </a:rPr>
              <a:t>Subcutaneous recombinant GM-CSF has been used in combination with checkpoint inhibitors in patients with advanced melanoma. </a:t>
            </a:r>
          </a:p>
          <a:p>
            <a:pPr marR="0" lvl="0" algn="l" defTabSz="914400" rtl="0" eaLnBrk="0" fontAlgn="base" latinLnBrk="0" hangingPunct="0">
              <a:lnSpc>
                <a:spcPct val="100000"/>
              </a:lnSpc>
              <a:spcBef>
                <a:spcPct val="0"/>
              </a:spcBef>
              <a:spcAft>
                <a:spcPct val="0"/>
              </a:spcAft>
              <a:buClrTx/>
              <a:buSzTx/>
              <a:tabLst/>
            </a:pPr>
            <a:endParaRPr kumimoji="0" lang="en-US" altLang="en-US" i="0" u="none" strike="noStrike" cap="none" normalizeH="0" baseline="0" dirty="0">
              <a:ln>
                <a:noFill/>
              </a:ln>
              <a:solidFill>
                <a:srgbClr val="474747"/>
              </a:solidFill>
              <a:effectLst/>
              <a:latin typeface="Palatino Linotype" panose="02040502050505030304" pitchFamily="18" charset="0"/>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i="0" u="none" strike="noStrike" cap="none" normalizeH="0" baseline="0" dirty="0">
                <a:ln>
                  <a:noFill/>
                </a:ln>
                <a:solidFill>
                  <a:srgbClr val="474747"/>
                </a:solidFill>
                <a:effectLst/>
                <a:latin typeface="Palatino Linotype" panose="02040502050505030304" pitchFamily="18" charset="0"/>
              </a:rPr>
              <a:t>The genetically modified herpes simplex virus encoding GM-CSF has demonstrated better response over subcutaneous GM-CSF in advanced melanoma patients.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endParaRPr kumimoji="0" lang="en-US" altLang="en-US" i="0" u="none" strike="noStrike" cap="none" normalizeH="0" baseline="0" dirty="0">
              <a:ln>
                <a:noFill/>
              </a:ln>
              <a:solidFill>
                <a:srgbClr val="474747"/>
              </a:solidFill>
              <a:effectLst/>
              <a:latin typeface="Palatino Linotype" panose="02040502050505030304" pitchFamily="18" charset="0"/>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i="0" u="none" strike="noStrike" cap="none" normalizeH="0" baseline="0" dirty="0">
                <a:ln>
                  <a:noFill/>
                </a:ln>
                <a:solidFill>
                  <a:srgbClr val="474747"/>
                </a:solidFill>
                <a:effectLst/>
                <a:latin typeface="Palatino Linotype" panose="02040502050505030304" pitchFamily="18" charset="0"/>
              </a:rPr>
              <a:t>GM-CSF gene transfection into autologous or allogeneic tumor cells (</a:t>
            </a:r>
            <a:r>
              <a:rPr kumimoji="0" lang="en-US" altLang="en-US" b="1" i="0" u="none" strike="noStrike" cap="none" normalizeH="0" baseline="0" dirty="0">
                <a:ln>
                  <a:noFill/>
                </a:ln>
                <a:solidFill>
                  <a:srgbClr val="474747"/>
                </a:solidFill>
                <a:effectLst/>
                <a:latin typeface="Palatino Linotype" panose="02040502050505030304" pitchFamily="18" charset="0"/>
              </a:rPr>
              <a:t>cancer vaccine composed of whole tumor cells genetically modified to secrete GM-CSF</a:t>
            </a:r>
            <a:r>
              <a:rPr lang="en-US" altLang="en-US" dirty="0">
                <a:solidFill>
                  <a:srgbClr val="474747"/>
                </a:solidFill>
                <a:latin typeface="Palatino Linotype" panose="02040502050505030304" pitchFamily="18" charset="0"/>
              </a:rPr>
              <a:t>) </a:t>
            </a:r>
            <a:r>
              <a:rPr kumimoji="0" lang="en-US" altLang="en-US" i="0" u="none" strike="noStrike" cap="none" normalizeH="0" baseline="0" dirty="0">
                <a:ln>
                  <a:noFill/>
                </a:ln>
                <a:solidFill>
                  <a:srgbClr val="474747"/>
                </a:solidFill>
                <a:effectLst/>
                <a:latin typeface="Palatino Linotype" panose="02040502050505030304" pitchFamily="18" charset="0"/>
              </a:rPr>
              <a:t>have been tested in prostate cancer phase III trials, as well as in combination regimens in </a:t>
            </a:r>
            <a:r>
              <a:rPr kumimoji="0" lang="en-US" altLang="en-US" b="1" i="0" u="none" strike="noStrike" cap="none" normalizeH="0" baseline="0" dirty="0">
                <a:ln>
                  <a:noFill/>
                </a:ln>
                <a:solidFill>
                  <a:srgbClr val="474747"/>
                </a:solidFill>
                <a:effectLst/>
                <a:latin typeface="Palatino Linotype" panose="02040502050505030304" pitchFamily="18" charset="0"/>
              </a:rPr>
              <a:t>pancreatic cancer</a:t>
            </a:r>
            <a:r>
              <a:rPr kumimoji="0" lang="en-US" altLang="en-US" i="0" u="none" strike="noStrike" cap="none" normalizeH="0" baseline="0" dirty="0">
                <a:ln>
                  <a:noFill/>
                </a:ln>
                <a:solidFill>
                  <a:srgbClr val="474747"/>
                </a:solidFill>
                <a:effectLst/>
                <a:latin typeface="Palatino Linotype" panose="02040502050505030304" pitchFamily="18" charset="0"/>
              </a:rPr>
              <a:t>.</a:t>
            </a:r>
            <a:endParaRPr kumimoji="0" lang="en-US" altLang="en-US" i="0" u="none" strike="noStrike" cap="none" normalizeH="0" baseline="0" dirty="0">
              <a:ln>
                <a:noFill/>
              </a:ln>
              <a:solidFill>
                <a:schemeClr val="tx1"/>
              </a:solidFill>
              <a:effectLst/>
              <a:latin typeface="Palatino Linotype" panose="02040502050505030304" pitchFamily="18" charset="0"/>
            </a:endParaRPr>
          </a:p>
        </p:txBody>
      </p:sp>
      <p:pic>
        <p:nvPicPr>
          <p:cNvPr id="6" name="Picture 5">
            <a:extLst>
              <a:ext uri="{FF2B5EF4-FFF2-40B4-BE49-F238E27FC236}">
                <a16:creationId xmlns:a16="http://schemas.microsoft.com/office/drawing/2014/main" id="{04AED18A-FB19-12DB-A8DD-1E5D131B51A7}"/>
              </a:ext>
            </a:extLst>
          </p:cNvPr>
          <p:cNvPicPr>
            <a:picLocks noChangeAspect="1"/>
          </p:cNvPicPr>
          <p:nvPr/>
        </p:nvPicPr>
        <p:blipFill>
          <a:blip r:embed="rId2"/>
          <a:stretch>
            <a:fillRect/>
          </a:stretch>
        </p:blipFill>
        <p:spPr>
          <a:xfrm>
            <a:off x="1675039" y="4557422"/>
            <a:ext cx="5793921" cy="1660924"/>
          </a:xfrm>
          <a:prstGeom prst="rect">
            <a:avLst/>
          </a:prstGeom>
        </p:spPr>
      </p:pic>
      <p:sp>
        <p:nvSpPr>
          <p:cNvPr id="8" name="TextBox 7">
            <a:extLst>
              <a:ext uri="{FF2B5EF4-FFF2-40B4-BE49-F238E27FC236}">
                <a16:creationId xmlns:a16="http://schemas.microsoft.com/office/drawing/2014/main" id="{BF157A12-92C1-91F4-1DE6-72FD81C12AA3}"/>
              </a:ext>
            </a:extLst>
          </p:cNvPr>
          <p:cNvSpPr txBox="1"/>
          <p:nvPr/>
        </p:nvSpPr>
        <p:spPr>
          <a:xfrm>
            <a:off x="3222171" y="6354368"/>
            <a:ext cx="3303815" cy="276999"/>
          </a:xfrm>
          <a:prstGeom prst="rect">
            <a:avLst/>
          </a:prstGeom>
          <a:noFill/>
        </p:spPr>
        <p:txBody>
          <a:bodyPr wrap="square">
            <a:spAutoFit/>
          </a:bodyPr>
          <a:lstStyle/>
          <a:p>
            <a:r>
              <a:rPr lang="en-US" sz="1200" b="0" i="0" dirty="0">
                <a:solidFill>
                  <a:srgbClr val="212121"/>
                </a:solidFill>
                <a:effectLst/>
                <a:latin typeface="Palatino Linotype" panose="02040502050505030304" pitchFamily="18" charset="0"/>
              </a:rPr>
              <a:t>Gupta R</a:t>
            </a:r>
            <a:r>
              <a:rPr lang="en-US" sz="1200" dirty="0">
                <a:solidFill>
                  <a:srgbClr val="212121"/>
                </a:solidFill>
                <a:latin typeface="Palatino Linotype" panose="02040502050505030304" pitchFamily="18" charset="0"/>
              </a:rPr>
              <a:t> et al. </a:t>
            </a:r>
            <a:r>
              <a:rPr lang="en-US" sz="1200" b="0" i="0" dirty="0" err="1">
                <a:solidFill>
                  <a:srgbClr val="212121"/>
                </a:solidFill>
                <a:effectLst/>
                <a:latin typeface="Palatino Linotype" panose="02040502050505030304" pitchFamily="18" charset="0"/>
              </a:rPr>
              <a:t>Discov</a:t>
            </a:r>
            <a:r>
              <a:rPr lang="en-US" sz="1200" b="0" i="0" dirty="0">
                <a:solidFill>
                  <a:srgbClr val="212121"/>
                </a:solidFill>
                <a:effectLst/>
                <a:latin typeface="Palatino Linotype" panose="02040502050505030304" pitchFamily="18" charset="0"/>
              </a:rPr>
              <a:t> Med 2010; 10(50):52-60. </a:t>
            </a:r>
            <a:endParaRPr lang="en-US" sz="1200" dirty="0">
              <a:latin typeface="Palatino Linotype" panose="02040502050505030304" pitchFamily="18" charset="0"/>
            </a:endParaRPr>
          </a:p>
        </p:txBody>
      </p:sp>
    </p:spTree>
    <p:extLst>
      <p:ext uri="{BB962C8B-B14F-4D97-AF65-F5344CB8AC3E}">
        <p14:creationId xmlns:p14="http://schemas.microsoft.com/office/powerpoint/2010/main" val="7105540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FDA4E6-5C9F-2012-530E-42C1C7BF32EF}"/>
              </a:ext>
            </a:extLst>
          </p:cNvPr>
          <p:cNvSpPr>
            <a:spLocks noGrp="1"/>
          </p:cNvSpPr>
          <p:nvPr>
            <p:ph type="title"/>
          </p:nvPr>
        </p:nvSpPr>
        <p:spPr>
          <a:xfrm>
            <a:off x="628650" y="278042"/>
            <a:ext cx="7886700" cy="837744"/>
          </a:xfrm>
        </p:spPr>
        <p:txBody>
          <a:bodyPr>
            <a:noAutofit/>
          </a:bodyPr>
          <a:lstStyle/>
          <a:p>
            <a:pPr algn="ctr"/>
            <a:r>
              <a:rPr lang="en-US" sz="2800" b="1" dirty="0">
                <a:solidFill>
                  <a:srgbClr val="C00000"/>
                </a:solidFill>
                <a:effectLst>
                  <a:outerShdw blurRad="38100" dist="38100" dir="2700000" algn="tl">
                    <a:srgbClr val="000000">
                      <a:alpha val="43137"/>
                    </a:srgbClr>
                  </a:outerShdw>
                </a:effectLst>
                <a:latin typeface="Palatino Linotype" panose="02040502050505030304" pitchFamily="18" charset="0"/>
              </a:rPr>
              <a:t>Cytokines </a:t>
            </a:r>
            <a:br>
              <a:rPr lang="en-US" sz="2800" b="1" dirty="0">
                <a:solidFill>
                  <a:srgbClr val="C00000"/>
                </a:solidFill>
                <a:effectLst>
                  <a:outerShdw blurRad="38100" dist="38100" dir="2700000" algn="tl">
                    <a:srgbClr val="000000">
                      <a:alpha val="43137"/>
                    </a:srgbClr>
                  </a:outerShdw>
                </a:effectLst>
                <a:latin typeface="Palatino Linotype" panose="02040502050505030304" pitchFamily="18" charset="0"/>
              </a:rPr>
            </a:br>
            <a:r>
              <a:rPr lang="en-US" sz="2400" b="1" dirty="0">
                <a:solidFill>
                  <a:srgbClr val="C00000"/>
                </a:solidFill>
                <a:effectLst>
                  <a:outerShdw blurRad="38100" dist="38100" dir="2700000" algn="tl">
                    <a:srgbClr val="000000">
                      <a:alpha val="43137"/>
                    </a:srgbClr>
                  </a:outerShdw>
                </a:effectLst>
                <a:latin typeface="Palatino Linotype" panose="02040502050505030304" pitchFamily="18" charset="0"/>
              </a:rPr>
              <a:t>Overview</a:t>
            </a:r>
          </a:p>
        </p:txBody>
      </p:sp>
      <p:pic>
        <p:nvPicPr>
          <p:cNvPr id="3" name="Picture 2">
            <a:extLst>
              <a:ext uri="{FF2B5EF4-FFF2-40B4-BE49-F238E27FC236}">
                <a16:creationId xmlns:a16="http://schemas.microsoft.com/office/drawing/2014/main" id="{625084B2-39C6-1B8D-F87F-74EBCD95F640}"/>
              </a:ext>
            </a:extLst>
          </p:cNvPr>
          <p:cNvPicPr>
            <a:picLocks noChangeAspect="1"/>
          </p:cNvPicPr>
          <p:nvPr/>
        </p:nvPicPr>
        <p:blipFill>
          <a:blip r:embed="rId2"/>
          <a:stretch>
            <a:fillRect/>
          </a:stretch>
        </p:blipFill>
        <p:spPr>
          <a:xfrm>
            <a:off x="5301343" y="1410132"/>
            <a:ext cx="3271157" cy="5042281"/>
          </a:xfrm>
          <a:prstGeom prst="rect">
            <a:avLst/>
          </a:prstGeom>
        </p:spPr>
      </p:pic>
      <p:sp>
        <p:nvSpPr>
          <p:cNvPr id="6" name="TextBox 5">
            <a:extLst>
              <a:ext uri="{FF2B5EF4-FFF2-40B4-BE49-F238E27FC236}">
                <a16:creationId xmlns:a16="http://schemas.microsoft.com/office/drawing/2014/main" id="{0EF0B048-15ED-4AC8-B86D-DC4348B1BB03}"/>
              </a:ext>
            </a:extLst>
          </p:cNvPr>
          <p:cNvSpPr txBox="1"/>
          <p:nvPr/>
        </p:nvSpPr>
        <p:spPr>
          <a:xfrm>
            <a:off x="429986" y="1735318"/>
            <a:ext cx="4506685" cy="4391908"/>
          </a:xfrm>
          <a:prstGeom prst="rect">
            <a:avLst/>
          </a:prstGeom>
          <a:noFill/>
        </p:spPr>
        <p:txBody>
          <a:bodyPr wrap="square">
            <a:spAutoFit/>
          </a:bodyPr>
          <a:lstStyle/>
          <a:p>
            <a:pPr>
              <a:lnSpc>
                <a:spcPct val="120000"/>
              </a:lnSpc>
            </a:pPr>
            <a:r>
              <a:rPr lang="en-US" dirty="0">
                <a:latin typeface="Palatino Linotype" panose="02040502050505030304" pitchFamily="18" charset="0"/>
              </a:rPr>
              <a:t>Cytokines bind the </a:t>
            </a:r>
            <a:r>
              <a:rPr lang="en-US" b="1" dirty="0">
                <a:solidFill>
                  <a:srgbClr val="C00000"/>
                </a:solidFill>
                <a:effectLst>
                  <a:outerShdw blurRad="38100" dist="38100" dir="2700000" algn="tl">
                    <a:srgbClr val="000000">
                      <a:alpha val="43137"/>
                    </a:srgbClr>
                  </a:outerShdw>
                </a:effectLst>
                <a:latin typeface="Palatino Linotype" panose="02040502050505030304" pitchFamily="18" charset="0"/>
              </a:rPr>
              <a:t>high-affinity receptors</a:t>
            </a:r>
            <a:r>
              <a:rPr lang="en-US" dirty="0">
                <a:latin typeface="Palatino Linotype" panose="02040502050505030304" pitchFamily="18" charset="0"/>
              </a:rPr>
              <a:t> on cellular membrane of target cell thus triggering intracellular signaling which leads to </a:t>
            </a:r>
            <a:r>
              <a:rPr lang="en-US" b="1" dirty="0">
                <a:solidFill>
                  <a:srgbClr val="C00000"/>
                </a:solidFill>
                <a:effectLst>
                  <a:outerShdw blurRad="38100" dist="38100" dir="2700000" algn="tl">
                    <a:srgbClr val="000000">
                      <a:alpha val="43137"/>
                    </a:srgbClr>
                  </a:outerShdw>
                </a:effectLst>
                <a:latin typeface="Palatino Linotype" panose="02040502050505030304" pitchFamily="18" charset="0"/>
              </a:rPr>
              <a:t>modifications in genes transcription</a:t>
            </a:r>
            <a:r>
              <a:rPr lang="en-US" dirty="0">
                <a:latin typeface="Palatino Linotype" panose="02040502050505030304" pitchFamily="18" charset="0"/>
              </a:rPr>
              <a:t>. </a:t>
            </a:r>
          </a:p>
          <a:p>
            <a:pPr>
              <a:lnSpc>
                <a:spcPct val="120000"/>
              </a:lnSpc>
            </a:pPr>
            <a:endParaRPr lang="en-US" dirty="0">
              <a:latin typeface="Palatino Linotype" panose="02040502050505030304" pitchFamily="18" charset="0"/>
            </a:endParaRPr>
          </a:p>
          <a:p>
            <a:pPr>
              <a:lnSpc>
                <a:spcPct val="120000"/>
              </a:lnSpc>
            </a:pPr>
            <a:r>
              <a:rPr lang="en-US" dirty="0">
                <a:latin typeface="Palatino Linotype" panose="02040502050505030304" pitchFamily="18" charset="0"/>
              </a:rPr>
              <a:t>Target cells expressing the corresponding sets of receptors integrate the information derived from the concentration and timing of exposure to different cytokines. Thus, </a:t>
            </a:r>
            <a:r>
              <a:rPr lang="en-US" b="1" dirty="0">
                <a:solidFill>
                  <a:srgbClr val="C00000"/>
                </a:solidFill>
                <a:effectLst>
                  <a:outerShdw blurRad="38100" dist="38100" dir="2700000" algn="tl">
                    <a:srgbClr val="000000">
                      <a:alpha val="43137"/>
                    </a:srgbClr>
                  </a:outerShdw>
                </a:effectLst>
                <a:latin typeface="Palatino Linotype" panose="02040502050505030304" pitchFamily="18" charset="0"/>
              </a:rPr>
              <a:t>synergy or antagonism among different cytokines </a:t>
            </a:r>
            <a:r>
              <a:rPr lang="en-US" dirty="0">
                <a:latin typeface="Palatino Linotype" panose="02040502050505030304" pitchFamily="18" charset="0"/>
              </a:rPr>
              <a:t>is a common characteristic, with high degrees of complexity.</a:t>
            </a:r>
          </a:p>
        </p:txBody>
      </p:sp>
    </p:spTree>
    <p:extLst>
      <p:ext uri="{BB962C8B-B14F-4D97-AF65-F5344CB8AC3E}">
        <p14:creationId xmlns:p14="http://schemas.microsoft.com/office/powerpoint/2010/main" val="111870687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CC52A2-5373-2B3A-CDBC-E79B077F3E06}"/>
              </a:ext>
            </a:extLst>
          </p:cNvPr>
          <p:cNvSpPr>
            <a:spLocks noGrp="1"/>
          </p:cNvSpPr>
          <p:nvPr>
            <p:ph type="title"/>
          </p:nvPr>
        </p:nvSpPr>
        <p:spPr>
          <a:xfrm>
            <a:off x="628650" y="446769"/>
            <a:ext cx="7886700" cy="957488"/>
          </a:xfrm>
          <a:ln w="28575">
            <a:solidFill>
              <a:srgbClr val="C00000"/>
            </a:solidFill>
          </a:ln>
        </p:spPr>
        <p:txBody>
          <a:bodyPr>
            <a:normAutofit fontScale="90000"/>
          </a:bodyPr>
          <a:lstStyle/>
          <a:p>
            <a:pPr algn="ctr"/>
            <a:r>
              <a:rPr lang="en-US" sz="3600" b="1" i="0" dirty="0">
                <a:solidFill>
                  <a:srgbClr val="333333"/>
                </a:solidFill>
                <a:effectLst/>
                <a:latin typeface="Palatino Linotype" panose="02040502050505030304" pitchFamily="18" charset="0"/>
              </a:rPr>
              <a:t>Targeting cytokines in tumor immuno</a:t>
            </a:r>
            <a:r>
              <a:rPr lang="en-US" sz="3600" b="1" dirty="0">
                <a:solidFill>
                  <a:srgbClr val="333333"/>
                </a:solidFill>
                <a:latin typeface="Palatino Linotype" panose="02040502050505030304" pitchFamily="18" charset="0"/>
              </a:rPr>
              <a:t>t</a:t>
            </a:r>
            <a:r>
              <a:rPr lang="en-US" sz="3600" b="1" i="0" dirty="0">
                <a:solidFill>
                  <a:srgbClr val="333333"/>
                </a:solidFill>
                <a:effectLst/>
                <a:latin typeface="Palatino Linotype" panose="02040502050505030304" pitchFamily="18" charset="0"/>
              </a:rPr>
              <a:t>herapy</a:t>
            </a:r>
            <a:endParaRPr lang="en-US" dirty="0"/>
          </a:p>
        </p:txBody>
      </p:sp>
      <p:sp>
        <p:nvSpPr>
          <p:cNvPr id="4" name="TextBox 3">
            <a:extLst>
              <a:ext uri="{FF2B5EF4-FFF2-40B4-BE49-F238E27FC236}">
                <a16:creationId xmlns:a16="http://schemas.microsoft.com/office/drawing/2014/main" id="{F7CE8ED8-FC7D-DC60-0FBA-EB73F8F97587}"/>
              </a:ext>
            </a:extLst>
          </p:cNvPr>
          <p:cNvSpPr txBox="1"/>
          <p:nvPr/>
        </p:nvSpPr>
        <p:spPr>
          <a:xfrm>
            <a:off x="236764" y="1870617"/>
            <a:ext cx="8670472" cy="4093428"/>
          </a:xfrm>
          <a:prstGeom prst="rect">
            <a:avLst/>
          </a:prstGeom>
          <a:noFill/>
        </p:spPr>
        <p:txBody>
          <a:bodyPr wrap="square">
            <a:spAutoFit/>
          </a:bodyPr>
          <a:lstStyle/>
          <a:p>
            <a:pPr algn="r" fontAlgn="base"/>
            <a:r>
              <a:rPr lang="en-US" sz="2000" i="1" dirty="0">
                <a:latin typeface="Palatino Linotype" panose="02040502050505030304" pitchFamily="18" charset="0"/>
                <a:ea typeface="Nirmala UI Semilight" panose="020B0402040204020203" pitchFamily="34" charset="0"/>
                <a:cs typeface="Nirmala UI Semilight" panose="020B0402040204020203" pitchFamily="34" charset="0"/>
              </a:rPr>
              <a:t>Cytokines, e.g. TGF-β, IL-4, IL-13, IL-10, IL-6, IL-11, and IL-17, produced by tumor cells or infiltrating immune cells, are involved in promotion of all phases of tumor progression, including inhibition of antitumor immune response. </a:t>
            </a:r>
          </a:p>
          <a:p>
            <a:pPr algn="r" fontAlgn="base"/>
            <a:endParaRPr lang="en-US" sz="2000" dirty="0">
              <a:latin typeface="Palatino Linotype" panose="02040502050505030304" pitchFamily="18" charset="0"/>
              <a:ea typeface="Nirmala UI Semilight" panose="020B0402040204020203" pitchFamily="34" charset="0"/>
              <a:cs typeface="Nirmala UI Semilight" panose="020B0402040204020203" pitchFamily="34" charset="0"/>
            </a:endParaRPr>
          </a:p>
          <a:p>
            <a:pPr algn="r" fontAlgn="base"/>
            <a:r>
              <a:rPr lang="en-US" sz="2000" dirty="0">
                <a:latin typeface="Palatino Linotype" panose="02040502050505030304" pitchFamily="18" charset="0"/>
                <a:ea typeface="Nirmala UI Semilight" panose="020B0402040204020203" pitchFamily="34" charset="0"/>
                <a:cs typeface="Nirmala UI Semilight" panose="020B0402040204020203" pitchFamily="34" charset="0"/>
              </a:rPr>
              <a:t>Therefore, </a:t>
            </a:r>
            <a:r>
              <a:rPr lang="en-US" sz="2000" b="1" dirty="0">
                <a:effectLst>
                  <a:outerShdw blurRad="38100" dist="38100" dir="2700000" algn="tl">
                    <a:srgbClr val="000000">
                      <a:alpha val="43137"/>
                    </a:srgbClr>
                  </a:outerShdw>
                </a:effectLst>
                <a:latin typeface="Palatino Linotype" panose="02040502050505030304" pitchFamily="18" charset="0"/>
                <a:ea typeface="Nirmala UI Semilight" panose="020B0402040204020203" pitchFamily="34" charset="0"/>
                <a:cs typeface="Nirmala UI Semilight" panose="020B0402040204020203" pitchFamily="34" charset="0"/>
              </a:rPr>
              <a:t>neutralization of their pathogenic activity can be valuable approach to enhance tumor immunotherapy. </a:t>
            </a:r>
          </a:p>
          <a:p>
            <a:pPr algn="just" fontAlgn="base"/>
            <a:endParaRPr lang="en-US" sz="2000" dirty="0">
              <a:latin typeface="Palatino Linotype" panose="02040502050505030304" pitchFamily="18" charset="0"/>
              <a:ea typeface="Nirmala UI Semilight" panose="020B0402040204020203" pitchFamily="34" charset="0"/>
              <a:cs typeface="Nirmala UI Semilight" panose="020B0402040204020203" pitchFamily="34" charset="0"/>
            </a:endParaRPr>
          </a:p>
          <a:p>
            <a:pPr marL="342900" indent="-342900" algn="just" fontAlgn="base">
              <a:lnSpc>
                <a:spcPct val="100000"/>
              </a:lnSpc>
              <a:buFont typeface="Arial" panose="020B0604020202020204" pitchFamily="34" charset="0"/>
              <a:buChar char="•"/>
            </a:pPr>
            <a:r>
              <a:rPr lang="en-US" sz="2000" dirty="0">
                <a:latin typeface="Palatino Linotype" panose="02040502050505030304" pitchFamily="18" charset="0"/>
                <a:ea typeface="Nirmala UI Semilight" panose="020B0402040204020203" pitchFamily="34" charset="0"/>
                <a:cs typeface="Nirmala UI Semilight" panose="020B0402040204020203" pitchFamily="34" charset="0"/>
              </a:rPr>
              <a:t>These strategies not only include the use of antagonistic antibodies but also polypeptides, cytokine traps, small interfering RNA (siRNA) and small molecules that inhibit signal transduction from cytokine receptors.</a:t>
            </a:r>
          </a:p>
          <a:p>
            <a:pPr algn="just" fontAlgn="base">
              <a:lnSpc>
                <a:spcPct val="100000"/>
              </a:lnSpc>
            </a:pPr>
            <a:endParaRPr lang="en-US" sz="2000" dirty="0">
              <a:latin typeface="Palatino Linotype" panose="02040502050505030304" pitchFamily="18" charset="0"/>
              <a:ea typeface="Nirmala UI Semilight" panose="020B0402040204020203" pitchFamily="34" charset="0"/>
              <a:cs typeface="Nirmala UI Semilight" panose="020B0402040204020203" pitchFamily="34" charset="0"/>
            </a:endParaRPr>
          </a:p>
          <a:p>
            <a:pPr marL="342900" indent="-342900" algn="just" fontAlgn="base">
              <a:lnSpc>
                <a:spcPct val="100000"/>
              </a:lnSpc>
              <a:buFont typeface="Arial" panose="020B0604020202020204" pitchFamily="34" charset="0"/>
              <a:buChar char="•"/>
            </a:pPr>
            <a:r>
              <a:rPr lang="en-US" sz="2000" b="1" dirty="0">
                <a:latin typeface="Palatino Linotype" panose="02040502050505030304" pitchFamily="18" charset="0"/>
                <a:ea typeface="Nirmala UI Semilight" panose="020B0402040204020203" pitchFamily="34" charset="0"/>
                <a:cs typeface="Nirmala UI Semilight" panose="020B0402040204020203" pitchFamily="34" charset="0"/>
              </a:rPr>
              <a:t>However, some of these cytokines may exert pro- and anti-tumor activities, depending on context and elements in TME.</a:t>
            </a:r>
          </a:p>
        </p:txBody>
      </p:sp>
    </p:spTree>
    <p:extLst>
      <p:ext uri="{BB962C8B-B14F-4D97-AF65-F5344CB8AC3E}">
        <p14:creationId xmlns:p14="http://schemas.microsoft.com/office/powerpoint/2010/main" val="6556019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973817"/>
          </a:xfrm>
        </p:spPr>
        <p:txBody>
          <a:bodyPr>
            <a:normAutofit/>
          </a:bodyPr>
          <a:lstStyle/>
          <a:p>
            <a:pPr algn="ctr"/>
            <a:r>
              <a:rPr lang="en-US" sz="2400" b="1" dirty="0">
                <a:solidFill>
                  <a:srgbClr val="C00000"/>
                </a:solidFill>
                <a:effectLst>
                  <a:outerShdw blurRad="38100" dist="38100" dir="2700000" algn="tl">
                    <a:srgbClr val="000000">
                      <a:alpha val="43137"/>
                    </a:srgbClr>
                  </a:outerShdw>
                </a:effectLst>
                <a:latin typeface="Palatino Linotype" panose="02040502050505030304" pitchFamily="18" charset="0"/>
              </a:rPr>
              <a:t>Tumor Necrosis Factor-</a:t>
            </a:r>
            <a:r>
              <a:rPr lang="el-GR" sz="2400" b="1" dirty="0">
                <a:solidFill>
                  <a:srgbClr val="C00000"/>
                </a:solidFill>
                <a:effectLst>
                  <a:outerShdw blurRad="38100" dist="38100" dir="2700000" algn="tl">
                    <a:srgbClr val="000000">
                      <a:alpha val="43137"/>
                    </a:srgbClr>
                  </a:outerShdw>
                </a:effectLst>
                <a:latin typeface="Palatino Linotype" panose="02040502050505030304" pitchFamily="18" charset="0"/>
              </a:rPr>
              <a:t>α</a:t>
            </a:r>
            <a:r>
              <a:rPr lang="en-US" sz="2400" b="1" dirty="0">
                <a:solidFill>
                  <a:srgbClr val="C00000"/>
                </a:solidFill>
                <a:effectLst>
                  <a:outerShdw blurRad="38100" dist="38100" dir="2700000" algn="tl">
                    <a:srgbClr val="000000">
                      <a:alpha val="43137"/>
                    </a:srgbClr>
                  </a:outerShdw>
                </a:effectLst>
                <a:latin typeface="Palatino Linotype" panose="02040502050505030304" pitchFamily="18" charset="0"/>
              </a:rPr>
              <a:t> (TNF-</a:t>
            </a:r>
            <a:r>
              <a:rPr lang="el-GR" sz="2400" b="1" dirty="0">
                <a:solidFill>
                  <a:srgbClr val="C00000"/>
                </a:solidFill>
                <a:effectLst>
                  <a:outerShdw blurRad="38100" dist="38100" dir="2700000" algn="tl">
                    <a:srgbClr val="000000">
                      <a:alpha val="43137"/>
                    </a:srgbClr>
                  </a:outerShdw>
                </a:effectLst>
                <a:latin typeface="Palatino Linotype" panose="02040502050505030304" pitchFamily="18" charset="0"/>
              </a:rPr>
              <a:t>α</a:t>
            </a:r>
            <a:r>
              <a:rPr lang="en-US" sz="2400" b="1" dirty="0">
                <a:solidFill>
                  <a:srgbClr val="C00000"/>
                </a:solidFill>
                <a:effectLst>
                  <a:outerShdw blurRad="38100" dist="38100" dir="2700000" algn="tl">
                    <a:srgbClr val="000000">
                      <a:alpha val="43137"/>
                    </a:srgbClr>
                  </a:outerShdw>
                </a:effectLst>
                <a:latin typeface="Palatino Linotype" panose="02040502050505030304" pitchFamily="18" charset="0"/>
              </a:rPr>
              <a:t>) is a pleiotropic cytokine  </a:t>
            </a:r>
          </a:p>
        </p:txBody>
      </p:sp>
      <p:sp>
        <p:nvSpPr>
          <p:cNvPr id="3" name="Content Placeholder 2"/>
          <p:cNvSpPr>
            <a:spLocks noGrp="1"/>
          </p:cNvSpPr>
          <p:nvPr>
            <p:ph idx="1"/>
          </p:nvPr>
        </p:nvSpPr>
        <p:spPr>
          <a:xfrm>
            <a:off x="247650" y="1582059"/>
            <a:ext cx="8648699" cy="5101770"/>
          </a:xfrm>
        </p:spPr>
        <p:txBody>
          <a:bodyPr>
            <a:noAutofit/>
          </a:bodyPr>
          <a:lstStyle/>
          <a:p>
            <a:r>
              <a:rPr lang="en-US" sz="1800" b="0" i="0" u="none" strike="noStrike" baseline="0" dirty="0">
                <a:solidFill>
                  <a:srgbClr val="000000"/>
                </a:solidFill>
                <a:latin typeface="Palatino Linotype" panose="02040502050505030304" pitchFamily="18" charset="0"/>
              </a:rPr>
              <a:t>TNF-α is a pro-inflammatory cytokine produced mainly by myeloid-derived cells such as monocytes, macrophages and DCs, but also T lymphocytes, endothelial cells, adipocytes and fibroblasts under stressful conditions. </a:t>
            </a:r>
          </a:p>
          <a:p>
            <a:pPr marL="0" indent="0">
              <a:buNone/>
            </a:pPr>
            <a:endParaRPr lang="en-US" sz="1800" b="0" i="0" u="none" strike="noStrike" baseline="0" dirty="0">
              <a:solidFill>
                <a:srgbClr val="0000FF"/>
              </a:solidFill>
              <a:latin typeface="Palatino Linotype" panose="02040502050505030304" pitchFamily="18" charset="0"/>
            </a:endParaRPr>
          </a:p>
          <a:p>
            <a:r>
              <a:rPr lang="en-US" sz="1800" b="0" i="0" u="none" strike="noStrike" baseline="0" dirty="0">
                <a:solidFill>
                  <a:srgbClr val="000000"/>
                </a:solidFill>
                <a:latin typeface="Palatino Linotype" panose="02040502050505030304" pitchFamily="18" charset="0"/>
              </a:rPr>
              <a:t>TNF- α activates macrophages at the inflammation site and induces the release of other pro-inflammatory cytokines. </a:t>
            </a:r>
          </a:p>
          <a:p>
            <a:pPr marL="0" indent="0">
              <a:buNone/>
            </a:pPr>
            <a:endParaRPr lang="en-US" sz="1800" b="0" i="0" u="none" strike="noStrike" baseline="0" dirty="0">
              <a:solidFill>
                <a:srgbClr val="000000"/>
              </a:solidFill>
              <a:latin typeface="Palatino Linotype" panose="02040502050505030304" pitchFamily="18" charset="0"/>
            </a:endParaRPr>
          </a:p>
          <a:p>
            <a:r>
              <a:rPr lang="en-US" sz="1800" b="0" i="0" u="none" strike="noStrike" baseline="0" dirty="0">
                <a:solidFill>
                  <a:srgbClr val="000000"/>
                </a:solidFill>
                <a:latin typeface="Palatino Linotype" panose="02040502050505030304" pitchFamily="18" charset="0"/>
              </a:rPr>
              <a:t>TNF-α impairs </a:t>
            </a:r>
            <a:r>
              <a:rPr lang="en-US" sz="1800" dirty="0">
                <a:solidFill>
                  <a:srgbClr val="000000"/>
                </a:solidFill>
                <a:latin typeface="Palatino Linotype" panose="02040502050505030304" pitchFamily="18" charset="0"/>
              </a:rPr>
              <a:t>epithelial </a:t>
            </a:r>
            <a:r>
              <a:rPr lang="en-US" sz="1800" b="0" i="0" u="none" strike="noStrike" baseline="0" dirty="0">
                <a:solidFill>
                  <a:srgbClr val="000000"/>
                </a:solidFill>
                <a:latin typeface="Palatino Linotype" panose="02040502050505030304" pitchFamily="18" charset="0"/>
              </a:rPr>
              <a:t>barrier function and promotes permeability to commensal bacteria. </a:t>
            </a:r>
          </a:p>
          <a:p>
            <a:endParaRPr lang="en-US" sz="1800" b="0" i="0" u="none" strike="noStrike" baseline="0" dirty="0">
              <a:solidFill>
                <a:srgbClr val="000000"/>
              </a:solidFill>
              <a:latin typeface="Palatino Linotype" panose="02040502050505030304" pitchFamily="18" charset="0"/>
            </a:endParaRPr>
          </a:p>
          <a:p>
            <a:r>
              <a:rPr lang="en-US" sz="1800" b="0" i="0" u="none" strike="noStrike" baseline="0" dirty="0">
                <a:solidFill>
                  <a:srgbClr val="000000"/>
                </a:solidFill>
                <a:latin typeface="Palatino Linotype" panose="02040502050505030304" pitchFamily="18" charset="0"/>
              </a:rPr>
              <a:t>TNF-α enhances synthesis of collagen </a:t>
            </a:r>
            <a:r>
              <a:rPr lang="en-US" sz="1800" dirty="0">
                <a:solidFill>
                  <a:srgbClr val="000000"/>
                </a:solidFill>
                <a:latin typeface="Palatino Linotype" panose="02040502050505030304" pitchFamily="18" charset="0"/>
              </a:rPr>
              <a:t>in fibroblasts</a:t>
            </a:r>
            <a:r>
              <a:rPr lang="en-US" sz="1800" b="0" i="0" u="none" strike="noStrike" baseline="0" dirty="0">
                <a:solidFill>
                  <a:srgbClr val="000000"/>
                </a:solidFill>
                <a:latin typeface="Palatino Linotype" panose="02040502050505030304" pitchFamily="18" charset="0"/>
              </a:rPr>
              <a:t>, thus promoting tissue fibrosis. </a:t>
            </a:r>
          </a:p>
          <a:p>
            <a:endParaRPr lang="en-US" sz="1800" b="0" i="0" u="none" strike="noStrike" baseline="0" dirty="0">
              <a:solidFill>
                <a:srgbClr val="000000"/>
              </a:solidFill>
              <a:latin typeface="Palatino Linotype" panose="02040502050505030304" pitchFamily="18" charset="0"/>
            </a:endParaRPr>
          </a:p>
          <a:p>
            <a:r>
              <a:rPr lang="en-US" sz="1800" b="0" i="0" u="none" strike="noStrike" baseline="0" dirty="0">
                <a:solidFill>
                  <a:srgbClr val="000000"/>
                </a:solidFill>
                <a:latin typeface="Palatino Linotype" panose="02040502050505030304" pitchFamily="18" charset="0"/>
              </a:rPr>
              <a:t>TNF-α increases expression of adhesion molecules</a:t>
            </a:r>
            <a:r>
              <a:rPr lang="en-US" sz="1800" dirty="0">
                <a:solidFill>
                  <a:srgbClr val="000000"/>
                </a:solidFill>
                <a:latin typeface="Palatino Linotype" panose="02040502050505030304" pitchFamily="18" charset="0"/>
              </a:rPr>
              <a:t> on endothelial cells </a:t>
            </a:r>
            <a:r>
              <a:rPr lang="en-US" sz="1800" b="0" i="0" u="none" strike="noStrike" baseline="0" dirty="0">
                <a:solidFill>
                  <a:srgbClr val="000000"/>
                </a:solidFill>
                <a:latin typeface="Palatino Linotype" panose="02040502050505030304" pitchFamily="18" charset="0"/>
              </a:rPr>
              <a:t>, thus regulating leukocytes migration; and induces endothelial cell apoptosis. </a:t>
            </a:r>
          </a:p>
        </p:txBody>
      </p:sp>
    </p:spTree>
    <p:extLst>
      <p:ext uri="{BB962C8B-B14F-4D97-AF65-F5344CB8AC3E}">
        <p14:creationId xmlns:p14="http://schemas.microsoft.com/office/powerpoint/2010/main" val="116687605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16140"/>
            <a:ext cx="7886700" cy="794203"/>
          </a:xfrm>
        </p:spPr>
        <p:txBody>
          <a:bodyPr>
            <a:normAutofit/>
          </a:bodyPr>
          <a:lstStyle/>
          <a:p>
            <a:pPr algn="ctr"/>
            <a:r>
              <a:rPr lang="en-US" sz="2800" b="1" dirty="0">
                <a:solidFill>
                  <a:srgbClr val="C00000"/>
                </a:solidFill>
                <a:effectLst>
                  <a:outerShdw blurRad="38100" dist="38100" dir="2700000" algn="tl">
                    <a:srgbClr val="000000">
                      <a:alpha val="43137"/>
                    </a:srgbClr>
                  </a:outerShdw>
                </a:effectLst>
                <a:latin typeface="Palatino Linotype" panose="02040502050505030304" pitchFamily="18" charset="0"/>
              </a:rPr>
              <a:t>TNF-</a:t>
            </a:r>
            <a:r>
              <a:rPr lang="el-GR" sz="2800" b="1" dirty="0">
                <a:solidFill>
                  <a:srgbClr val="C00000"/>
                </a:solidFill>
                <a:effectLst>
                  <a:outerShdw blurRad="38100" dist="38100" dir="2700000" algn="tl">
                    <a:srgbClr val="000000">
                      <a:alpha val="43137"/>
                    </a:srgbClr>
                  </a:outerShdw>
                </a:effectLst>
                <a:latin typeface="Palatino Linotype" panose="02040502050505030304" pitchFamily="18" charset="0"/>
              </a:rPr>
              <a:t>α </a:t>
            </a:r>
            <a:r>
              <a:rPr lang="en-US" sz="2800" b="1" dirty="0">
                <a:solidFill>
                  <a:srgbClr val="C00000"/>
                </a:solidFill>
                <a:effectLst>
                  <a:outerShdw blurRad="38100" dist="38100" dir="2700000" algn="tl">
                    <a:srgbClr val="000000">
                      <a:alpha val="43137"/>
                    </a:srgbClr>
                  </a:outerShdw>
                </a:effectLst>
                <a:latin typeface="Palatino Linotype" panose="02040502050505030304" pitchFamily="18" charset="0"/>
              </a:rPr>
              <a:t>and tumor immunotherapy</a:t>
            </a:r>
          </a:p>
        </p:txBody>
      </p:sp>
      <p:sp>
        <p:nvSpPr>
          <p:cNvPr id="3" name="Content Placeholder 2"/>
          <p:cNvSpPr>
            <a:spLocks noGrp="1"/>
          </p:cNvSpPr>
          <p:nvPr>
            <p:ph idx="1"/>
          </p:nvPr>
        </p:nvSpPr>
        <p:spPr>
          <a:xfrm>
            <a:off x="202746" y="1992085"/>
            <a:ext cx="8738507" cy="4120244"/>
          </a:xfrm>
        </p:spPr>
        <p:txBody>
          <a:bodyPr>
            <a:noAutofit/>
          </a:bodyPr>
          <a:lstStyle/>
          <a:p>
            <a:pPr marL="0" indent="0" algn="r">
              <a:buNone/>
            </a:pPr>
            <a:r>
              <a:rPr lang="en-US" sz="2000" b="1" i="1" u="none" strike="noStrike" baseline="0" dirty="0">
                <a:solidFill>
                  <a:srgbClr val="000000"/>
                </a:solidFill>
                <a:latin typeface="Palatino Linotype" panose="02040502050505030304" pitchFamily="18" charset="0"/>
              </a:rPr>
              <a:t>TNF-α is a cytokine with opposite roles in </a:t>
            </a:r>
            <a:r>
              <a:rPr lang="en-US" sz="2000" b="1" i="1" u="none" strike="noStrike" baseline="0" dirty="0" err="1">
                <a:solidFill>
                  <a:srgbClr val="000000"/>
                </a:solidFill>
                <a:latin typeface="Palatino Linotype" panose="02040502050505030304" pitchFamily="18" charset="0"/>
              </a:rPr>
              <a:t>oncoimmunology</a:t>
            </a:r>
            <a:r>
              <a:rPr lang="en-US" sz="2000" b="1" i="1" u="none" strike="noStrike" baseline="0" dirty="0">
                <a:solidFill>
                  <a:srgbClr val="000000"/>
                </a:solidFill>
                <a:latin typeface="Palatino Linotype" panose="02040502050505030304" pitchFamily="18" charset="0"/>
              </a:rPr>
              <a:t>.</a:t>
            </a:r>
          </a:p>
          <a:p>
            <a:pPr marL="0" indent="0" algn="r">
              <a:buNone/>
            </a:pPr>
            <a:endParaRPr lang="en-US" sz="2000" b="1" i="1" u="none" strike="noStrike" baseline="0" dirty="0">
              <a:solidFill>
                <a:srgbClr val="000000"/>
              </a:solidFill>
              <a:latin typeface="Palatino Linotype" panose="02040502050505030304" pitchFamily="18" charset="0"/>
            </a:endParaRPr>
          </a:p>
          <a:p>
            <a:pPr marL="0" indent="0" algn="r">
              <a:buNone/>
            </a:pPr>
            <a:r>
              <a:rPr lang="en-US" sz="2000" b="1" i="1" u="none" strike="noStrike" baseline="0" dirty="0">
                <a:solidFill>
                  <a:srgbClr val="000000"/>
                </a:solidFill>
                <a:latin typeface="Palatino Linotype" panose="02040502050505030304" pitchFamily="18" charset="0"/>
              </a:rPr>
              <a:t> </a:t>
            </a:r>
          </a:p>
          <a:p>
            <a:pPr algn="just"/>
            <a:r>
              <a:rPr lang="en-US" sz="2000" b="0" i="0" u="none" strike="noStrike" baseline="0" dirty="0">
                <a:solidFill>
                  <a:srgbClr val="000000"/>
                </a:solidFill>
                <a:latin typeface="Palatino Linotype" panose="02040502050505030304" pitchFamily="18" charset="0"/>
              </a:rPr>
              <a:t>In tumor immunotherapy, TNF-α is </a:t>
            </a:r>
            <a:r>
              <a:rPr lang="en-US" sz="2000" b="1" i="0" u="none" strike="noStrike" baseline="0" dirty="0">
                <a:solidFill>
                  <a:srgbClr val="000000"/>
                </a:solidFill>
                <a:latin typeface="Palatino Linotype" panose="02040502050505030304" pitchFamily="18" charset="0"/>
              </a:rPr>
              <a:t>mainly considered as a mediator of anti-tumor immune response</a:t>
            </a:r>
            <a:r>
              <a:rPr lang="en-US" sz="2000" b="0" i="0" u="none" strike="noStrike" baseline="0" dirty="0">
                <a:solidFill>
                  <a:srgbClr val="000000"/>
                </a:solidFill>
                <a:latin typeface="Palatino Linotype" panose="02040502050505030304" pitchFamily="18" charset="0"/>
              </a:rPr>
              <a:t>.</a:t>
            </a:r>
            <a:r>
              <a:rPr lang="en-US" sz="2000" b="0" i="0" u="none" strike="noStrike" baseline="0" dirty="0">
                <a:solidFill>
                  <a:srgbClr val="0000FF"/>
                </a:solidFill>
                <a:latin typeface="Palatino Linotype" panose="02040502050505030304" pitchFamily="18" charset="0"/>
              </a:rPr>
              <a:t> </a:t>
            </a:r>
            <a:endParaRPr lang="en-US" sz="2000" b="0" i="0" u="none" strike="noStrike" baseline="0" dirty="0">
              <a:solidFill>
                <a:srgbClr val="000000"/>
              </a:solidFill>
              <a:latin typeface="Palatino Linotype" panose="02040502050505030304" pitchFamily="18" charset="0"/>
            </a:endParaRPr>
          </a:p>
          <a:p>
            <a:pPr marL="0" indent="0" algn="just">
              <a:buNone/>
            </a:pPr>
            <a:endParaRPr lang="en-US" sz="2000" b="0" i="0" u="none" strike="noStrike" baseline="0" dirty="0">
              <a:solidFill>
                <a:srgbClr val="000000"/>
              </a:solidFill>
              <a:latin typeface="Palatino Linotype" panose="02040502050505030304" pitchFamily="18" charset="0"/>
            </a:endParaRPr>
          </a:p>
          <a:p>
            <a:pPr algn="just"/>
            <a:r>
              <a:rPr lang="en-US" sz="2000" dirty="0">
                <a:solidFill>
                  <a:srgbClr val="000000"/>
                </a:solidFill>
                <a:latin typeface="Palatino Linotype" panose="02040502050505030304" pitchFamily="18" charset="0"/>
              </a:rPr>
              <a:t>H</a:t>
            </a:r>
            <a:r>
              <a:rPr lang="en-US" sz="2000" b="0" i="0" u="none" strike="noStrike" baseline="0" dirty="0">
                <a:solidFill>
                  <a:srgbClr val="000000"/>
                </a:solidFill>
                <a:latin typeface="Palatino Linotype" panose="02040502050505030304" pitchFamily="18" charset="0"/>
              </a:rPr>
              <a:t>owever, TNFα is </a:t>
            </a:r>
            <a:r>
              <a:rPr lang="en-US" sz="2000" b="1" i="0" u="none" strike="noStrike" baseline="0" dirty="0">
                <a:solidFill>
                  <a:srgbClr val="000000"/>
                </a:solidFill>
                <a:latin typeface="Palatino Linotype" panose="02040502050505030304" pitchFamily="18" charset="0"/>
              </a:rPr>
              <a:t>one of the main mediators of cancer-related inflammation</a:t>
            </a:r>
            <a:r>
              <a:rPr lang="en-US" sz="2000" b="0" i="0" u="none" strike="noStrike" baseline="0" dirty="0">
                <a:solidFill>
                  <a:srgbClr val="000000"/>
                </a:solidFill>
                <a:latin typeface="Palatino Linotype" panose="02040502050505030304" pitchFamily="18" charset="0"/>
              </a:rPr>
              <a:t>. It is involved in the recruitment and differentiation of immunosuppressive cells, leading to evasion of tumor immune surveillance. </a:t>
            </a:r>
          </a:p>
        </p:txBody>
      </p:sp>
    </p:spTree>
    <p:extLst>
      <p:ext uri="{BB962C8B-B14F-4D97-AF65-F5344CB8AC3E}">
        <p14:creationId xmlns:p14="http://schemas.microsoft.com/office/powerpoint/2010/main" val="263524955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16140"/>
            <a:ext cx="7886700" cy="794203"/>
          </a:xfrm>
        </p:spPr>
        <p:txBody>
          <a:bodyPr>
            <a:normAutofit/>
          </a:bodyPr>
          <a:lstStyle/>
          <a:p>
            <a:pPr algn="ctr"/>
            <a:r>
              <a:rPr lang="en-US" sz="2800" b="1" dirty="0">
                <a:solidFill>
                  <a:srgbClr val="C00000"/>
                </a:solidFill>
                <a:effectLst>
                  <a:outerShdw blurRad="38100" dist="38100" dir="2700000" algn="tl">
                    <a:srgbClr val="000000">
                      <a:alpha val="43137"/>
                    </a:srgbClr>
                  </a:outerShdw>
                </a:effectLst>
                <a:latin typeface="Palatino Linotype" panose="02040502050505030304" pitchFamily="18" charset="0"/>
              </a:rPr>
              <a:t>TNF-</a:t>
            </a:r>
            <a:r>
              <a:rPr lang="el-GR" sz="2800" b="1" dirty="0">
                <a:solidFill>
                  <a:srgbClr val="C00000"/>
                </a:solidFill>
                <a:effectLst>
                  <a:outerShdw blurRad="38100" dist="38100" dir="2700000" algn="tl">
                    <a:srgbClr val="000000">
                      <a:alpha val="43137"/>
                    </a:srgbClr>
                  </a:outerShdw>
                </a:effectLst>
                <a:latin typeface="Palatino Linotype" panose="02040502050505030304" pitchFamily="18" charset="0"/>
              </a:rPr>
              <a:t>α </a:t>
            </a:r>
            <a:r>
              <a:rPr lang="en-US" sz="2800" b="1" dirty="0">
                <a:solidFill>
                  <a:srgbClr val="C00000"/>
                </a:solidFill>
                <a:effectLst>
                  <a:outerShdw blurRad="38100" dist="38100" dir="2700000" algn="tl">
                    <a:srgbClr val="000000">
                      <a:alpha val="43137"/>
                    </a:srgbClr>
                  </a:outerShdw>
                </a:effectLst>
                <a:latin typeface="Palatino Linotype" panose="02040502050505030304" pitchFamily="18" charset="0"/>
              </a:rPr>
              <a:t>and tumor immunotherapy</a:t>
            </a:r>
          </a:p>
        </p:txBody>
      </p:sp>
      <p:sp>
        <p:nvSpPr>
          <p:cNvPr id="3" name="Content Placeholder 2"/>
          <p:cNvSpPr>
            <a:spLocks noGrp="1"/>
          </p:cNvSpPr>
          <p:nvPr>
            <p:ph idx="1"/>
          </p:nvPr>
        </p:nvSpPr>
        <p:spPr>
          <a:xfrm>
            <a:off x="155122" y="1654628"/>
            <a:ext cx="4863192" cy="4887232"/>
          </a:xfrm>
        </p:spPr>
        <p:txBody>
          <a:bodyPr>
            <a:noAutofit/>
          </a:bodyPr>
          <a:lstStyle/>
          <a:p>
            <a:r>
              <a:rPr lang="en-US" sz="2000" b="1" dirty="0">
                <a:solidFill>
                  <a:srgbClr val="000000"/>
                </a:solidFill>
                <a:latin typeface="Palatino Linotype" panose="02040502050505030304" pitchFamily="18" charset="0"/>
              </a:rPr>
              <a:t>C</a:t>
            </a:r>
            <a:r>
              <a:rPr lang="en-US" sz="2000" b="1" i="0" u="none" strike="noStrike" baseline="0" dirty="0">
                <a:solidFill>
                  <a:srgbClr val="000000"/>
                </a:solidFill>
                <a:latin typeface="Palatino Linotype" panose="02040502050505030304" pitchFamily="18" charset="0"/>
              </a:rPr>
              <a:t>hronic exposure to TNF-α can promote tumor growth </a:t>
            </a:r>
            <a:r>
              <a:rPr lang="en-US" sz="2000" b="0" i="0" u="none" strike="noStrike" baseline="0" dirty="0">
                <a:solidFill>
                  <a:srgbClr val="000000"/>
                </a:solidFill>
                <a:latin typeface="Palatino Linotype" panose="02040502050505030304" pitchFamily="18" charset="0"/>
              </a:rPr>
              <a:t>by mediating activation-induced cell death of effector T lymphocytes</a:t>
            </a:r>
            <a:r>
              <a:rPr lang="en-US" sz="2000" dirty="0">
                <a:solidFill>
                  <a:srgbClr val="000000"/>
                </a:solidFill>
                <a:latin typeface="Palatino Linotype" panose="02040502050505030304" pitchFamily="18" charset="0"/>
              </a:rPr>
              <a:t> (</a:t>
            </a:r>
            <a:r>
              <a:rPr lang="en-US" sz="2000" b="0" i="0" u="none" strike="noStrike" baseline="0" dirty="0">
                <a:solidFill>
                  <a:srgbClr val="000000"/>
                </a:solidFill>
                <a:latin typeface="Palatino Linotype" panose="02040502050505030304" pitchFamily="18" charset="0"/>
              </a:rPr>
              <a:t>In mouse models, TNF-α appears to have a detrimental effect on immunotherapies based on the blockade of the PD-1 pathway). </a:t>
            </a:r>
          </a:p>
          <a:p>
            <a:endParaRPr lang="en-US" sz="2000" b="0" i="0" u="none" strike="noStrike" baseline="0" dirty="0">
              <a:solidFill>
                <a:srgbClr val="000000"/>
              </a:solidFill>
              <a:latin typeface="Palatino Linotype" panose="02040502050505030304" pitchFamily="18" charset="0"/>
            </a:endParaRPr>
          </a:p>
          <a:p>
            <a:r>
              <a:rPr lang="en-US" sz="2000" b="0" i="0" u="none" strike="noStrike" baseline="0" dirty="0">
                <a:solidFill>
                  <a:srgbClr val="000000"/>
                </a:solidFill>
                <a:latin typeface="Palatino Linotype" panose="02040502050505030304" pitchFamily="18" charset="0"/>
              </a:rPr>
              <a:t>TNFα blocking strategies are used in combination with immunotherapy to improve the antitumor effect and prevent or treat adverse immune-related effects</a:t>
            </a:r>
            <a:r>
              <a:rPr lang="en-US" sz="2000" dirty="0">
                <a:solidFill>
                  <a:srgbClr val="000000"/>
                </a:solidFill>
                <a:latin typeface="Palatino Linotype" panose="02040502050505030304" pitchFamily="18" charset="0"/>
              </a:rPr>
              <a:t> (</a:t>
            </a:r>
            <a:r>
              <a:rPr lang="en-US" sz="2000" b="0" i="0" u="none" strike="noStrike" baseline="0" dirty="0">
                <a:solidFill>
                  <a:srgbClr val="000000"/>
                </a:solidFill>
                <a:latin typeface="Palatino Linotype" panose="02040502050505030304" pitchFamily="18" charset="0"/>
              </a:rPr>
              <a:t>The combination of checkpoint inhibitors and an antibody that block TNF-α is being evaluated in clinical trials).</a:t>
            </a:r>
            <a:endParaRPr lang="en-US" sz="2000" dirty="0">
              <a:latin typeface="Palatino Linotype" panose="02040502050505030304" pitchFamily="18" charset="0"/>
            </a:endParaRPr>
          </a:p>
        </p:txBody>
      </p:sp>
      <p:pic>
        <p:nvPicPr>
          <p:cNvPr id="4" name="Picture 3">
            <a:extLst>
              <a:ext uri="{FF2B5EF4-FFF2-40B4-BE49-F238E27FC236}">
                <a16:creationId xmlns:a16="http://schemas.microsoft.com/office/drawing/2014/main" id="{41B1B7B5-14A3-BD67-5155-583E43473BF7}"/>
              </a:ext>
            </a:extLst>
          </p:cNvPr>
          <p:cNvPicPr>
            <a:picLocks noChangeAspect="1"/>
          </p:cNvPicPr>
          <p:nvPr/>
        </p:nvPicPr>
        <p:blipFill>
          <a:blip r:embed="rId2"/>
          <a:stretch>
            <a:fillRect/>
          </a:stretch>
        </p:blipFill>
        <p:spPr>
          <a:xfrm>
            <a:off x="5238545" y="1654628"/>
            <a:ext cx="3276805" cy="4628280"/>
          </a:xfrm>
          <a:prstGeom prst="rect">
            <a:avLst/>
          </a:prstGeom>
        </p:spPr>
      </p:pic>
      <p:sp>
        <p:nvSpPr>
          <p:cNvPr id="6" name="TextBox 5">
            <a:extLst>
              <a:ext uri="{FF2B5EF4-FFF2-40B4-BE49-F238E27FC236}">
                <a16:creationId xmlns:a16="http://schemas.microsoft.com/office/drawing/2014/main" id="{EC5BE0AB-4D8D-DE72-6A34-A812AD46B8D1}"/>
              </a:ext>
            </a:extLst>
          </p:cNvPr>
          <p:cNvSpPr txBox="1"/>
          <p:nvPr/>
        </p:nvSpPr>
        <p:spPr>
          <a:xfrm>
            <a:off x="5032332" y="6282908"/>
            <a:ext cx="4041115" cy="276999"/>
          </a:xfrm>
          <a:prstGeom prst="rect">
            <a:avLst/>
          </a:prstGeom>
          <a:noFill/>
        </p:spPr>
        <p:txBody>
          <a:bodyPr wrap="square">
            <a:spAutoFit/>
          </a:bodyPr>
          <a:lstStyle/>
          <a:p>
            <a:r>
              <a:rPr lang="en-US" sz="1200" b="0" i="0" dirty="0" err="1">
                <a:solidFill>
                  <a:srgbClr val="212121"/>
                </a:solidFill>
                <a:effectLst/>
                <a:latin typeface="Palatino Linotype" panose="02040502050505030304" pitchFamily="18" charset="0"/>
              </a:rPr>
              <a:t>Mercogliano</a:t>
            </a:r>
            <a:r>
              <a:rPr lang="en-US" sz="1200" b="0" i="0" dirty="0">
                <a:solidFill>
                  <a:srgbClr val="212121"/>
                </a:solidFill>
                <a:effectLst/>
                <a:latin typeface="Palatino Linotype" panose="02040502050505030304" pitchFamily="18" charset="0"/>
              </a:rPr>
              <a:t> MF et al. Cancers (Basel) 2021; 13(3):564.</a:t>
            </a:r>
            <a:endParaRPr lang="en-US" sz="1200" dirty="0">
              <a:latin typeface="Palatino Linotype" panose="02040502050505030304" pitchFamily="18" charset="0"/>
            </a:endParaRPr>
          </a:p>
        </p:txBody>
      </p:sp>
    </p:spTree>
    <p:extLst>
      <p:ext uri="{BB962C8B-B14F-4D97-AF65-F5344CB8AC3E}">
        <p14:creationId xmlns:p14="http://schemas.microsoft.com/office/powerpoint/2010/main" val="224960723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56268"/>
            <a:ext cx="7886700" cy="794203"/>
          </a:xfrm>
        </p:spPr>
        <p:txBody>
          <a:bodyPr>
            <a:normAutofit/>
          </a:bodyPr>
          <a:lstStyle/>
          <a:p>
            <a:pPr algn="ctr"/>
            <a:r>
              <a:rPr lang="en-US" sz="2800" b="1" dirty="0">
                <a:solidFill>
                  <a:srgbClr val="C00000"/>
                </a:solidFill>
                <a:effectLst>
                  <a:outerShdw blurRad="38100" dist="38100" dir="2700000" algn="tl">
                    <a:srgbClr val="000000">
                      <a:alpha val="43137"/>
                    </a:srgbClr>
                  </a:outerShdw>
                </a:effectLst>
                <a:latin typeface="Palatino Linotype" panose="02040502050505030304" pitchFamily="18" charset="0"/>
              </a:rPr>
              <a:t>Transforming growth factor</a:t>
            </a:r>
            <a:r>
              <a:rPr lang="el-GR" sz="2800" b="1" dirty="0">
                <a:solidFill>
                  <a:srgbClr val="C00000"/>
                </a:solidFill>
                <a:effectLst>
                  <a:outerShdw blurRad="38100" dist="38100" dir="2700000" algn="tl">
                    <a:srgbClr val="000000">
                      <a:alpha val="43137"/>
                    </a:srgbClr>
                  </a:outerShdw>
                </a:effectLst>
                <a:latin typeface="Palatino Linotype" panose="02040502050505030304" pitchFamily="18" charset="0"/>
              </a:rPr>
              <a:t>-β</a:t>
            </a:r>
            <a:r>
              <a:rPr lang="en-US" sz="2800" b="1" dirty="0">
                <a:solidFill>
                  <a:srgbClr val="C00000"/>
                </a:solidFill>
                <a:effectLst>
                  <a:outerShdw blurRad="38100" dist="38100" dir="2700000" algn="tl">
                    <a:srgbClr val="000000">
                      <a:alpha val="43137"/>
                    </a:srgbClr>
                  </a:outerShdw>
                </a:effectLst>
                <a:latin typeface="Palatino Linotype" panose="02040502050505030304" pitchFamily="18" charset="0"/>
              </a:rPr>
              <a:t> (TGF-</a:t>
            </a:r>
            <a:r>
              <a:rPr lang="el-GR" sz="2800" b="1" dirty="0">
                <a:solidFill>
                  <a:srgbClr val="C00000"/>
                </a:solidFill>
                <a:effectLst>
                  <a:outerShdw blurRad="38100" dist="38100" dir="2700000" algn="tl">
                    <a:srgbClr val="000000">
                      <a:alpha val="43137"/>
                    </a:srgbClr>
                  </a:outerShdw>
                </a:effectLst>
                <a:latin typeface="Palatino Linotype" panose="02040502050505030304" pitchFamily="18" charset="0"/>
              </a:rPr>
              <a:t>β</a:t>
            </a:r>
            <a:r>
              <a:rPr lang="en-US" sz="2800" b="1" dirty="0">
                <a:solidFill>
                  <a:srgbClr val="C00000"/>
                </a:solidFill>
                <a:effectLst>
                  <a:outerShdw blurRad="38100" dist="38100" dir="2700000" algn="tl">
                    <a:srgbClr val="000000">
                      <a:alpha val="43137"/>
                    </a:srgbClr>
                  </a:outerShdw>
                </a:effectLst>
                <a:latin typeface="Palatino Linotype" panose="02040502050505030304" pitchFamily="18" charset="0"/>
              </a:rPr>
              <a:t>)</a:t>
            </a:r>
            <a:endParaRPr lang="el-GR" sz="2800" b="1" dirty="0">
              <a:solidFill>
                <a:srgbClr val="C00000"/>
              </a:solidFill>
              <a:effectLst>
                <a:outerShdw blurRad="38100" dist="38100" dir="2700000" algn="tl">
                  <a:srgbClr val="000000">
                    <a:alpha val="43137"/>
                  </a:srgbClr>
                </a:outerShdw>
              </a:effectLst>
              <a:latin typeface="Palatino Linotype" panose="02040502050505030304" pitchFamily="18" charset="0"/>
            </a:endParaRPr>
          </a:p>
        </p:txBody>
      </p:sp>
      <p:sp>
        <p:nvSpPr>
          <p:cNvPr id="3" name="Content Placeholder 2"/>
          <p:cNvSpPr>
            <a:spLocks noGrp="1"/>
          </p:cNvSpPr>
          <p:nvPr>
            <p:ph idx="1"/>
          </p:nvPr>
        </p:nvSpPr>
        <p:spPr>
          <a:xfrm>
            <a:off x="204107" y="1845127"/>
            <a:ext cx="4681698" cy="4288973"/>
          </a:xfrm>
        </p:spPr>
        <p:txBody>
          <a:bodyPr>
            <a:noAutofit/>
          </a:bodyPr>
          <a:lstStyle/>
          <a:p>
            <a:r>
              <a:rPr lang="en-US" sz="2000" i="0" u="none" strike="noStrike" baseline="0" dirty="0">
                <a:solidFill>
                  <a:srgbClr val="000000"/>
                </a:solidFill>
                <a:latin typeface="Palatino Linotype" panose="02040502050505030304" pitchFamily="18" charset="0"/>
              </a:rPr>
              <a:t>Transforming growth factor-β (TGFβ) superfamily consists of more than 30 different members.</a:t>
            </a:r>
          </a:p>
          <a:p>
            <a:endParaRPr lang="en-US" sz="2000" i="0" u="none" strike="noStrike" baseline="0" dirty="0">
              <a:solidFill>
                <a:srgbClr val="000000"/>
              </a:solidFill>
              <a:latin typeface="Palatino Linotype" panose="02040502050505030304" pitchFamily="18" charset="0"/>
            </a:endParaRPr>
          </a:p>
          <a:p>
            <a:r>
              <a:rPr lang="en-US" sz="2000" dirty="0">
                <a:latin typeface="Palatino Linotype" panose="02040502050505030304" pitchFamily="18" charset="0"/>
              </a:rPr>
              <a:t>TGF-β is produced by almost all cells of the organism, but most abundantly by hematopoietic and immune cells. </a:t>
            </a:r>
          </a:p>
          <a:p>
            <a:pPr marL="0" indent="0">
              <a:buNone/>
            </a:pPr>
            <a:endParaRPr lang="en-US" sz="2000" dirty="0">
              <a:latin typeface="Palatino Linotype" panose="02040502050505030304" pitchFamily="18" charset="0"/>
            </a:endParaRPr>
          </a:p>
          <a:p>
            <a:r>
              <a:rPr lang="en-US" sz="2000" i="0" u="none" strike="noStrike" baseline="0" dirty="0">
                <a:solidFill>
                  <a:srgbClr val="000000"/>
                </a:solidFill>
                <a:latin typeface="Palatino Linotype" panose="02040502050505030304" pitchFamily="18" charset="0"/>
              </a:rPr>
              <a:t>TGF-β is a key regulator of many biological processes including cell and tissue differentiation, angiogenesis, wound healing and immune homeostasis. </a:t>
            </a:r>
          </a:p>
          <a:p>
            <a:endParaRPr lang="en-US" sz="2000" i="0" u="none" strike="noStrike" baseline="0" dirty="0">
              <a:solidFill>
                <a:srgbClr val="000000"/>
              </a:solidFill>
              <a:latin typeface="Palatino Linotype" panose="02040502050505030304" pitchFamily="18" charset="0"/>
            </a:endParaRPr>
          </a:p>
        </p:txBody>
      </p:sp>
      <p:pic>
        <p:nvPicPr>
          <p:cNvPr id="4" name="Picture 3">
            <a:extLst>
              <a:ext uri="{FF2B5EF4-FFF2-40B4-BE49-F238E27FC236}">
                <a16:creationId xmlns:a16="http://schemas.microsoft.com/office/drawing/2014/main" id="{62BDA695-B534-CC58-B627-3DF862EC6153}"/>
              </a:ext>
            </a:extLst>
          </p:cNvPr>
          <p:cNvPicPr>
            <a:picLocks noChangeAspect="1"/>
          </p:cNvPicPr>
          <p:nvPr/>
        </p:nvPicPr>
        <p:blipFill>
          <a:blip r:embed="rId2"/>
          <a:stretch>
            <a:fillRect/>
          </a:stretch>
        </p:blipFill>
        <p:spPr>
          <a:xfrm>
            <a:off x="4973040" y="1845127"/>
            <a:ext cx="3966853" cy="4335084"/>
          </a:xfrm>
          <a:prstGeom prst="rect">
            <a:avLst/>
          </a:prstGeom>
        </p:spPr>
      </p:pic>
      <p:sp>
        <p:nvSpPr>
          <p:cNvPr id="6" name="TextBox 5">
            <a:extLst>
              <a:ext uri="{FF2B5EF4-FFF2-40B4-BE49-F238E27FC236}">
                <a16:creationId xmlns:a16="http://schemas.microsoft.com/office/drawing/2014/main" id="{067C25A9-797D-BA7F-BE7A-C7B48DD4C901}"/>
              </a:ext>
            </a:extLst>
          </p:cNvPr>
          <p:cNvSpPr txBox="1"/>
          <p:nvPr/>
        </p:nvSpPr>
        <p:spPr>
          <a:xfrm>
            <a:off x="5431972" y="6266292"/>
            <a:ext cx="3151414" cy="276999"/>
          </a:xfrm>
          <a:prstGeom prst="rect">
            <a:avLst/>
          </a:prstGeom>
          <a:noFill/>
        </p:spPr>
        <p:txBody>
          <a:bodyPr wrap="square">
            <a:spAutoFit/>
          </a:bodyPr>
          <a:lstStyle/>
          <a:p>
            <a:r>
              <a:rPr lang="en-US" sz="1200" b="0" i="0" dirty="0">
                <a:solidFill>
                  <a:srgbClr val="212121"/>
                </a:solidFill>
                <a:effectLst/>
                <a:latin typeface="BlinkMacSystemFont"/>
              </a:rPr>
              <a:t>Chen B</a:t>
            </a:r>
            <a:r>
              <a:rPr lang="en-US" sz="1200" dirty="0">
                <a:solidFill>
                  <a:srgbClr val="212121"/>
                </a:solidFill>
                <a:latin typeface="BlinkMacSystemFont"/>
              </a:rPr>
              <a:t> et al. </a:t>
            </a:r>
            <a:r>
              <a:rPr lang="en-US" sz="1200" b="0" i="0" dirty="0">
                <a:solidFill>
                  <a:srgbClr val="212121"/>
                </a:solidFill>
                <a:effectLst/>
                <a:latin typeface="BlinkMacSystemFont"/>
              </a:rPr>
              <a:t>Front Immunol 2022; 13:891268. </a:t>
            </a:r>
            <a:endParaRPr lang="en-US" sz="1200" dirty="0"/>
          </a:p>
        </p:txBody>
      </p:sp>
    </p:spTree>
    <p:extLst>
      <p:ext uri="{BB962C8B-B14F-4D97-AF65-F5344CB8AC3E}">
        <p14:creationId xmlns:p14="http://schemas.microsoft.com/office/powerpoint/2010/main" val="137519626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56268"/>
            <a:ext cx="7886700" cy="794203"/>
          </a:xfrm>
        </p:spPr>
        <p:txBody>
          <a:bodyPr>
            <a:normAutofit/>
          </a:bodyPr>
          <a:lstStyle/>
          <a:p>
            <a:pPr algn="ctr"/>
            <a:r>
              <a:rPr lang="en-US" sz="2800" b="1" dirty="0">
                <a:solidFill>
                  <a:srgbClr val="C00000"/>
                </a:solidFill>
                <a:effectLst>
                  <a:outerShdw blurRad="38100" dist="38100" dir="2700000" algn="tl">
                    <a:srgbClr val="000000">
                      <a:alpha val="43137"/>
                    </a:srgbClr>
                  </a:outerShdw>
                </a:effectLst>
                <a:latin typeface="Palatino Linotype" panose="02040502050505030304" pitchFamily="18" charset="0"/>
              </a:rPr>
              <a:t>TGF-β plays a dual role in tumor progression</a:t>
            </a:r>
          </a:p>
        </p:txBody>
      </p:sp>
      <p:sp>
        <p:nvSpPr>
          <p:cNvPr id="3" name="Content Placeholder 2"/>
          <p:cNvSpPr>
            <a:spLocks noGrp="1"/>
          </p:cNvSpPr>
          <p:nvPr>
            <p:ph idx="1"/>
          </p:nvPr>
        </p:nvSpPr>
        <p:spPr>
          <a:xfrm>
            <a:off x="242206" y="1605642"/>
            <a:ext cx="8583387" cy="4501243"/>
          </a:xfrm>
        </p:spPr>
        <p:txBody>
          <a:bodyPr>
            <a:noAutofit/>
          </a:bodyPr>
          <a:lstStyle/>
          <a:p>
            <a:pPr marL="0" indent="0" algn="r">
              <a:buNone/>
            </a:pPr>
            <a:r>
              <a:rPr lang="en-US" sz="2000" b="0" i="0" u="none" strike="noStrike" baseline="0" dirty="0">
                <a:solidFill>
                  <a:srgbClr val="0070C0"/>
                </a:solidFill>
                <a:latin typeface="Palatino Linotype" panose="02040502050505030304" pitchFamily="18" charset="0"/>
              </a:rPr>
              <a:t>During the initial stages of tumorigenesis, TGF-β inhibits tumor development due to cell-cycle blockade in cells undergoing transformation. </a:t>
            </a:r>
          </a:p>
          <a:p>
            <a:pPr marL="0" indent="0">
              <a:buNone/>
            </a:pPr>
            <a:endParaRPr lang="en-US" sz="2000" b="0" i="0" u="none" strike="noStrike" baseline="0" dirty="0">
              <a:solidFill>
                <a:srgbClr val="0070C0"/>
              </a:solidFill>
              <a:latin typeface="Palatino Linotype" panose="02040502050505030304" pitchFamily="18" charset="0"/>
            </a:endParaRPr>
          </a:p>
          <a:p>
            <a:r>
              <a:rPr lang="en-US" sz="2000" b="1" i="0" u="none" strike="noStrike" baseline="0" dirty="0">
                <a:solidFill>
                  <a:srgbClr val="C00000"/>
                </a:solidFill>
                <a:latin typeface="Palatino Linotype" panose="02040502050505030304" pitchFamily="18" charset="0"/>
              </a:rPr>
              <a:t>However, in later stages of tumor development, TGF-β acts both on tumor cells and on cells of the TME to promote tumor progression. </a:t>
            </a:r>
            <a:r>
              <a:rPr lang="en-US" sz="2000" b="0" i="0" u="none" strike="noStrike" baseline="0" dirty="0">
                <a:latin typeface="Palatino Linotype" panose="02040502050505030304" pitchFamily="18" charset="0"/>
              </a:rPr>
              <a:t>In tumor cells, TGF-β is a key mediator of the epithelial-to-mesenchymal transition. </a:t>
            </a:r>
          </a:p>
          <a:p>
            <a:r>
              <a:rPr lang="en-US" sz="2000" b="0" i="0" u="none" strike="noStrike" baseline="0" dirty="0">
                <a:latin typeface="Palatino Linotype" panose="02040502050505030304" pitchFamily="18" charset="0"/>
              </a:rPr>
              <a:t>In TME, TGF-β promotes the release of angiogenic factors, such as VEGF, and the recruitment of Treg cells and myeloid cells with a pro-tumor effects, such as neutrophils, macrophages, myeloid-derived suppressor cells (MDSCs) and tolerogenic dendritic cells. </a:t>
            </a:r>
          </a:p>
          <a:p>
            <a:r>
              <a:rPr lang="en-US" sz="2000" b="0" i="0" u="none" strike="noStrike" baseline="0" dirty="0">
                <a:latin typeface="Palatino Linotype" panose="02040502050505030304" pitchFamily="18" charset="0"/>
              </a:rPr>
              <a:t>Moreover, TGF-β decreases the activity of NK cells and CD8+ T lymphocytes.</a:t>
            </a:r>
            <a:endParaRPr lang="en-US" sz="2000" dirty="0">
              <a:latin typeface="Palatino Linotype" panose="02040502050505030304" pitchFamily="18" charset="0"/>
            </a:endParaRPr>
          </a:p>
        </p:txBody>
      </p:sp>
    </p:spTree>
    <p:extLst>
      <p:ext uri="{BB962C8B-B14F-4D97-AF65-F5344CB8AC3E}">
        <p14:creationId xmlns:p14="http://schemas.microsoft.com/office/powerpoint/2010/main" val="195075401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16140"/>
            <a:ext cx="7886700" cy="794203"/>
          </a:xfrm>
        </p:spPr>
        <p:txBody>
          <a:bodyPr>
            <a:normAutofit/>
          </a:bodyPr>
          <a:lstStyle/>
          <a:p>
            <a:pPr algn="ctr"/>
            <a:r>
              <a:rPr lang="en-US" sz="2800" b="1" dirty="0">
                <a:solidFill>
                  <a:srgbClr val="C00000"/>
                </a:solidFill>
                <a:effectLst>
                  <a:outerShdw blurRad="38100" dist="38100" dir="2700000" algn="tl">
                    <a:srgbClr val="000000">
                      <a:alpha val="43137"/>
                    </a:srgbClr>
                  </a:outerShdw>
                </a:effectLst>
                <a:latin typeface="Palatino Linotype" panose="02040502050505030304" pitchFamily="18" charset="0"/>
              </a:rPr>
              <a:t>TGF-</a:t>
            </a:r>
            <a:r>
              <a:rPr lang="el-GR" sz="2800" b="1" dirty="0">
                <a:solidFill>
                  <a:srgbClr val="C00000"/>
                </a:solidFill>
                <a:effectLst>
                  <a:outerShdw blurRad="38100" dist="38100" dir="2700000" algn="tl">
                    <a:srgbClr val="000000">
                      <a:alpha val="43137"/>
                    </a:srgbClr>
                  </a:outerShdw>
                </a:effectLst>
                <a:latin typeface="Palatino Linotype" panose="02040502050505030304" pitchFamily="18" charset="0"/>
              </a:rPr>
              <a:t>β</a:t>
            </a:r>
            <a:r>
              <a:rPr lang="en-US" sz="2800" b="1" dirty="0">
                <a:solidFill>
                  <a:srgbClr val="C00000"/>
                </a:solidFill>
                <a:effectLst>
                  <a:outerShdw blurRad="38100" dist="38100" dir="2700000" algn="tl">
                    <a:srgbClr val="000000">
                      <a:alpha val="43137"/>
                    </a:srgbClr>
                  </a:outerShdw>
                </a:effectLst>
                <a:latin typeface="Palatino Linotype" panose="02040502050505030304" pitchFamily="18" charset="0"/>
              </a:rPr>
              <a:t> and tumor immunotherapy</a:t>
            </a:r>
            <a:endParaRPr lang="el-GR" sz="2800" b="1" dirty="0">
              <a:solidFill>
                <a:srgbClr val="C00000"/>
              </a:solidFill>
              <a:effectLst>
                <a:outerShdw blurRad="38100" dist="38100" dir="2700000" algn="tl">
                  <a:srgbClr val="000000">
                    <a:alpha val="43137"/>
                  </a:srgbClr>
                </a:outerShdw>
              </a:effectLst>
              <a:latin typeface="Palatino Linotype" panose="02040502050505030304" pitchFamily="18" charset="0"/>
            </a:endParaRPr>
          </a:p>
        </p:txBody>
      </p:sp>
      <p:sp>
        <p:nvSpPr>
          <p:cNvPr id="3" name="Content Placeholder 2"/>
          <p:cNvSpPr>
            <a:spLocks noGrp="1"/>
          </p:cNvSpPr>
          <p:nvPr>
            <p:ph idx="1"/>
          </p:nvPr>
        </p:nvSpPr>
        <p:spPr>
          <a:xfrm>
            <a:off x="236764" y="2106384"/>
            <a:ext cx="8569780" cy="3151416"/>
          </a:xfrm>
        </p:spPr>
        <p:txBody>
          <a:bodyPr>
            <a:noAutofit/>
          </a:bodyPr>
          <a:lstStyle/>
          <a:p>
            <a:r>
              <a:rPr lang="en-US" sz="2000" b="1" dirty="0">
                <a:solidFill>
                  <a:srgbClr val="000000"/>
                </a:solidFill>
                <a:latin typeface="Palatino Linotype" panose="02040502050505030304" pitchFamily="18" charset="0"/>
              </a:rPr>
              <a:t>S</a:t>
            </a:r>
            <a:r>
              <a:rPr lang="en-US" sz="2000" b="1" i="0" u="none" strike="noStrike" baseline="0" dirty="0">
                <a:solidFill>
                  <a:srgbClr val="000000"/>
                </a:solidFill>
                <a:latin typeface="Palatino Linotype" panose="02040502050505030304" pitchFamily="18" charset="0"/>
              </a:rPr>
              <a:t>everal compounds, including monoclonal antibodies, were created to block the TGF-β pathway in tumor. </a:t>
            </a:r>
            <a:r>
              <a:rPr lang="en-US" sz="2000" i="0" u="none" strike="noStrike" baseline="0" dirty="0">
                <a:solidFill>
                  <a:srgbClr val="000000"/>
                </a:solidFill>
                <a:latin typeface="Palatino Linotype" panose="02040502050505030304" pitchFamily="18" charset="0"/>
              </a:rPr>
              <a:t>However, their efficacy as monotherapy agents has been disappointing</a:t>
            </a:r>
            <a:r>
              <a:rPr lang="en-US" sz="2000" dirty="0">
                <a:solidFill>
                  <a:srgbClr val="000000"/>
                </a:solidFill>
                <a:latin typeface="Palatino Linotype" panose="02040502050505030304" pitchFamily="18" charset="0"/>
              </a:rPr>
              <a:t>.</a:t>
            </a:r>
            <a:r>
              <a:rPr lang="en-US" sz="2000" i="0" u="none" strike="noStrike" baseline="0" dirty="0">
                <a:solidFill>
                  <a:srgbClr val="000000"/>
                </a:solidFill>
                <a:latin typeface="Palatino Linotype" panose="02040502050505030304" pitchFamily="18" charset="0"/>
              </a:rPr>
              <a:t> </a:t>
            </a:r>
          </a:p>
          <a:p>
            <a:pPr marL="0" indent="0">
              <a:buNone/>
            </a:pPr>
            <a:endParaRPr lang="en-US" sz="2000" i="0" u="none" strike="noStrike" baseline="0" dirty="0">
              <a:solidFill>
                <a:srgbClr val="000000"/>
              </a:solidFill>
              <a:latin typeface="Palatino Linotype" panose="02040502050505030304" pitchFamily="18" charset="0"/>
            </a:endParaRPr>
          </a:p>
          <a:p>
            <a:r>
              <a:rPr lang="en-US" sz="2000" i="0" u="none" strike="noStrike" baseline="0" dirty="0">
                <a:solidFill>
                  <a:srgbClr val="000000"/>
                </a:solidFill>
                <a:latin typeface="Palatino Linotype" panose="02040502050505030304" pitchFamily="18" charset="0"/>
              </a:rPr>
              <a:t>Numerous clinical trials are testing the safety and anti-tumor activity of the </a:t>
            </a:r>
            <a:r>
              <a:rPr lang="en-US" sz="2000" b="1" i="0" u="none" strike="noStrike" baseline="0" dirty="0">
                <a:solidFill>
                  <a:srgbClr val="000000"/>
                </a:solidFill>
                <a:latin typeface="Palatino Linotype" panose="02040502050505030304" pitchFamily="18" charset="0"/>
              </a:rPr>
              <a:t>combined blockade of TGF-β with PD-1–PD-L1</a:t>
            </a:r>
            <a:r>
              <a:rPr lang="en-US" sz="2000" i="0" u="none" strike="noStrike" baseline="0" dirty="0">
                <a:solidFill>
                  <a:srgbClr val="000000"/>
                </a:solidFill>
                <a:latin typeface="Palatino Linotype" panose="02040502050505030304" pitchFamily="18" charset="0"/>
              </a:rPr>
              <a:t>. The compound designed to simultaneously block both these targets is undergoing clinical testing. This compound combines a chimeric version of anti-PD-L1 monoclonal antibody with a fragment of TGF-βR to neutralize active TGF-β. </a:t>
            </a:r>
          </a:p>
          <a:p>
            <a:pPr marL="0" indent="0">
              <a:buNone/>
            </a:pPr>
            <a:endParaRPr lang="en-US" sz="2000" i="0" u="none" strike="noStrike" baseline="0" dirty="0">
              <a:solidFill>
                <a:srgbClr val="000000"/>
              </a:solidFill>
              <a:latin typeface="Palatino Linotype" panose="02040502050505030304" pitchFamily="18" charset="0"/>
            </a:endParaRPr>
          </a:p>
        </p:txBody>
      </p:sp>
    </p:spTree>
    <p:extLst>
      <p:ext uri="{BB962C8B-B14F-4D97-AF65-F5344CB8AC3E}">
        <p14:creationId xmlns:p14="http://schemas.microsoft.com/office/powerpoint/2010/main" val="240787442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94E3CD-F6FF-2F10-025F-CAD21676546F}"/>
              </a:ext>
            </a:extLst>
          </p:cNvPr>
          <p:cNvSpPr>
            <a:spLocks noGrp="1"/>
          </p:cNvSpPr>
          <p:nvPr>
            <p:ph type="title"/>
          </p:nvPr>
        </p:nvSpPr>
        <p:spPr>
          <a:xfrm>
            <a:off x="628650" y="365127"/>
            <a:ext cx="7886700" cy="919388"/>
          </a:xfrm>
        </p:spPr>
        <p:txBody>
          <a:bodyPr>
            <a:normAutofit/>
          </a:bodyPr>
          <a:lstStyle/>
          <a:p>
            <a:pPr algn="ctr"/>
            <a:r>
              <a:rPr lang="en-US" sz="3200" dirty="0">
                <a:latin typeface="Palatino Linotype" panose="02040502050505030304" pitchFamily="18" charset="0"/>
              </a:rPr>
              <a:t>Literature</a:t>
            </a:r>
          </a:p>
        </p:txBody>
      </p:sp>
      <p:sp>
        <p:nvSpPr>
          <p:cNvPr id="3" name="Content Placeholder 2">
            <a:extLst>
              <a:ext uri="{FF2B5EF4-FFF2-40B4-BE49-F238E27FC236}">
                <a16:creationId xmlns:a16="http://schemas.microsoft.com/office/drawing/2014/main" id="{4F289D85-D007-26C7-8EC6-8D5EC4A46ED7}"/>
              </a:ext>
            </a:extLst>
          </p:cNvPr>
          <p:cNvSpPr>
            <a:spLocks noGrp="1"/>
          </p:cNvSpPr>
          <p:nvPr>
            <p:ph idx="1"/>
          </p:nvPr>
        </p:nvSpPr>
        <p:spPr>
          <a:xfrm>
            <a:off x="296581" y="2426688"/>
            <a:ext cx="8643258" cy="2738584"/>
          </a:xfrm>
        </p:spPr>
        <p:txBody>
          <a:bodyPr>
            <a:normAutofit/>
          </a:bodyPr>
          <a:lstStyle/>
          <a:p>
            <a:pPr>
              <a:lnSpc>
                <a:spcPct val="100000"/>
              </a:lnSpc>
            </a:pPr>
            <a:r>
              <a:rPr lang="en-US" sz="1800" dirty="0" err="1">
                <a:latin typeface="Palatino Linotype" panose="02040502050505030304" pitchFamily="18" charset="0"/>
              </a:rPr>
              <a:t>Berraondo</a:t>
            </a:r>
            <a:r>
              <a:rPr lang="en-US" sz="1800" dirty="0">
                <a:latin typeface="Palatino Linotype" panose="02040502050505030304" pitchFamily="18" charset="0"/>
              </a:rPr>
              <a:t> P, </a:t>
            </a:r>
            <a:r>
              <a:rPr lang="en-US" sz="1800" dirty="0" err="1">
                <a:latin typeface="Palatino Linotype" panose="02040502050505030304" pitchFamily="18" charset="0"/>
              </a:rPr>
              <a:t>Sanmamed</a:t>
            </a:r>
            <a:r>
              <a:rPr lang="en-US" sz="1800" dirty="0">
                <a:latin typeface="Palatino Linotype" panose="02040502050505030304" pitchFamily="18" charset="0"/>
              </a:rPr>
              <a:t> MF, Ochoa MC et al. Cytokines in clinical cancer immunotherapy. Br J Cancer 2019; 120:6–15. </a:t>
            </a:r>
          </a:p>
          <a:p>
            <a:pPr>
              <a:lnSpc>
                <a:spcPct val="100000"/>
              </a:lnSpc>
            </a:pPr>
            <a:r>
              <a:rPr lang="en-US" sz="1800" dirty="0">
                <a:latin typeface="Palatino Linotype" panose="02040502050505030304" pitchFamily="18" charset="0"/>
              </a:rPr>
              <a:t>Conlon KC, </a:t>
            </a:r>
            <a:r>
              <a:rPr lang="en-US" sz="1800" dirty="0" err="1">
                <a:latin typeface="Palatino Linotype" panose="02040502050505030304" pitchFamily="18" charset="0"/>
              </a:rPr>
              <a:t>Miljkovic</a:t>
            </a:r>
            <a:r>
              <a:rPr lang="en-US" sz="1800" dirty="0">
                <a:latin typeface="Palatino Linotype" panose="02040502050505030304" pitchFamily="18" charset="0"/>
              </a:rPr>
              <a:t> MD, </a:t>
            </a:r>
            <a:r>
              <a:rPr lang="en-US" sz="1800" dirty="0" err="1">
                <a:latin typeface="Palatino Linotype" panose="02040502050505030304" pitchFamily="18" charset="0"/>
              </a:rPr>
              <a:t>Waldmann</a:t>
            </a:r>
            <a:r>
              <a:rPr lang="en-US" sz="1800" dirty="0">
                <a:latin typeface="Palatino Linotype" panose="02040502050505030304" pitchFamily="18" charset="0"/>
              </a:rPr>
              <a:t> TA. Cytokines in the Treatment of Cancer. J Interferon Cytokine Res 2019; 39(1): 6–21.</a:t>
            </a:r>
          </a:p>
          <a:p>
            <a:pPr>
              <a:lnSpc>
                <a:spcPct val="100000"/>
              </a:lnSpc>
            </a:pPr>
            <a:r>
              <a:rPr lang="en-US" sz="1800" dirty="0">
                <a:latin typeface="Palatino Linotype" panose="02040502050505030304" pitchFamily="18" charset="0"/>
              </a:rPr>
              <a:t>Propper DJ, Balkwill FR. Harnessing cytokines and chemokines for cancer therapy. Nat Rev Clin Oncol 2022; 19:237–253. </a:t>
            </a:r>
          </a:p>
          <a:p>
            <a:pPr>
              <a:lnSpc>
                <a:spcPct val="100000"/>
              </a:lnSpc>
            </a:pPr>
            <a:r>
              <a:rPr lang="en-US" sz="1800" dirty="0">
                <a:latin typeface="Palatino Linotype" panose="02040502050505030304" pitchFamily="18" charset="0"/>
              </a:rPr>
              <a:t>Lee S, Margolin K. Cytokines in cancer immunotherapy. Cancers (Basel) 2011; 3(4):3856-93. </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2086496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FDA4E6-5C9F-2012-530E-42C1C7BF32EF}"/>
              </a:ext>
            </a:extLst>
          </p:cNvPr>
          <p:cNvSpPr>
            <a:spLocks noGrp="1"/>
          </p:cNvSpPr>
          <p:nvPr>
            <p:ph type="title"/>
          </p:nvPr>
        </p:nvSpPr>
        <p:spPr>
          <a:xfrm>
            <a:off x="628650" y="278042"/>
            <a:ext cx="7886700" cy="837744"/>
          </a:xfrm>
        </p:spPr>
        <p:txBody>
          <a:bodyPr>
            <a:noAutofit/>
          </a:bodyPr>
          <a:lstStyle/>
          <a:p>
            <a:pPr algn="ctr"/>
            <a:r>
              <a:rPr lang="en-US" sz="2800" b="1" dirty="0">
                <a:solidFill>
                  <a:srgbClr val="C00000"/>
                </a:solidFill>
                <a:effectLst>
                  <a:outerShdw blurRad="38100" dist="38100" dir="2700000" algn="tl">
                    <a:srgbClr val="000000">
                      <a:alpha val="43137"/>
                    </a:srgbClr>
                  </a:outerShdw>
                </a:effectLst>
                <a:latin typeface="Palatino Linotype" panose="02040502050505030304" pitchFamily="18" charset="0"/>
              </a:rPr>
              <a:t>Cytokines </a:t>
            </a:r>
            <a:br>
              <a:rPr lang="en-US" sz="2800" b="1" dirty="0">
                <a:solidFill>
                  <a:srgbClr val="C00000"/>
                </a:solidFill>
                <a:effectLst>
                  <a:outerShdw blurRad="38100" dist="38100" dir="2700000" algn="tl">
                    <a:srgbClr val="000000">
                      <a:alpha val="43137"/>
                    </a:srgbClr>
                  </a:outerShdw>
                </a:effectLst>
                <a:latin typeface="Palatino Linotype" panose="02040502050505030304" pitchFamily="18" charset="0"/>
              </a:rPr>
            </a:br>
            <a:r>
              <a:rPr lang="en-US" sz="2400" b="1" dirty="0">
                <a:solidFill>
                  <a:srgbClr val="C00000"/>
                </a:solidFill>
                <a:effectLst>
                  <a:outerShdw blurRad="38100" dist="38100" dir="2700000" algn="tl">
                    <a:srgbClr val="000000">
                      <a:alpha val="43137"/>
                    </a:srgbClr>
                  </a:outerShdw>
                </a:effectLst>
                <a:latin typeface="Palatino Linotype" panose="02040502050505030304" pitchFamily="18" charset="0"/>
              </a:rPr>
              <a:t>Overview</a:t>
            </a:r>
          </a:p>
        </p:txBody>
      </p:sp>
      <p:sp>
        <p:nvSpPr>
          <p:cNvPr id="6" name="TextBox 5">
            <a:extLst>
              <a:ext uri="{FF2B5EF4-FFF2-40B4-BE49-F238E27FC236}">
                <a16:creationId xmlns:a16="http://schemas.microsoft.com/office/drawing/2014/main" id="{0EF0B048-15ED-4AC8-B86D-DC4348B1BB03}"/>
              </a:ext>
            </a:extLst>
          </p:cNvPr>
          <p:cNvSpPr txBox="1"/>
          <p:nvPr/>
        </p:nvSpPr>
        <p:spPr>
          <a:xfrm>
            <a:off x="126547" y="2103344"/>
            <a:ext cx="4506685" cy="4059509"/>
          </a:xfrm>
          <a:prstGeom prst="rect">
            <a:avLst/>
          </a:prstGeom>
          <a:noFill/>
        </p:spPr>
        <p:txBody>
          <a:bodyPr wrap="square">
            <a:spAutoFit/>
          </a:bodyPr>
          <a:lstStyle/>
          <a:p>
            <a:pPr>
              <a:lnSpc>
                <a:spcPct val="120000"/>
              </a:lnSpc>
            </a:pPr>
            <a:r>
              <a:rPr lang="en-US" dirty="0">
                <a:latin typeface="Palatino Linotype" panose="02040502050505030304" pitchFamily="18" charset="0"/>
              </a:rPr>
              <a:t>Cytokine signaling is characterized by </a:t>
            </a:r>
            <a:r>
              <a:rPr lang="en-US" b="1" dirty="0">
                <a:solidFill>
                  <a:srgbClr val="C00000"/>
                </a:solidFill>
                <a:effectLst>
                  <a:outerShdw blurRad="38100" dist="38100" dir="2700000" algn="tl">
                    <a:srgbClr val="000000">
                      <a:alpha val="43137"/>
                    </a:srgbClr>
                  </a:outerShdw>
                </a:effectLst>
                <a:latin typeface="Palatino Linotype" panose="02040502050505030304" pitchFamily="18" charset="0"/>
              </a:rPr>
              <a:t>pleiotropism</a:t>
            </a:r>
            <a:r>
              <a:rPr lang="en-US" dirty="0">
                <a:latin typeface="Palatino Linotype" panose="02040502050505030304" pitchFamily="18" charset="0"/>
              </a:rPr>
              <a:t> (</a:t>
            </a:r>
            <a:r>
              <a:rPr lang="en-US" b="1" dirty="0">
                <a:latin typeface="Palatino Linotype" panose="02040502050505030304" pitchFamily="18" charset="0"/>
              </a:rPr>
              <a:t>one cytokine acts on many different cell types to mediate diverse and sometimes opposing effects</a:t>
            </a:r>
            <a:r>
              <a:rPr lang="en-US" dirty="0">
                <a:latin typeface="Palatino Linotype" panose="02040502050505030304" pitchFamily="18" charset="0"/>
              </a:rPr>
              <a:t>).</a:t>
            </a:r>
          </a:p>
          <a:p>
            <a:pPr>
              <a:lnSpc>
                <a:spcPct val="120000"/>
              </a:lnSpc>
            </a:pPr>
            <a:endParaRPr lang="en-US" dirty="0">
              <a:latin typeface="Palatino Linotype" panose="02040502050505030304" pitchFamily="18" charset="0"/>
            </a:endParaRPr>
          </a:p>
          <a:p>
            <a:pPr>
              <a:lnSpc>
                <a:spcPct val="120000"/>
              </a:lnSpc>
            </a:pPr>
            <a:r>
              <a:rPr lang="en-US" dirty="0">
                <a:latin typeface="Palatino Linotype" panose="02040502050505030304" pitchFamily="18" charset="0"/>
              </a:rPr>
              <a:t>Another important property of cytokine signaling is </a:t>
            </a:r>
            <a:r>
              <a:rPr lang="en-US" b="1" dirty="0">
                <a:solidFill>
                  <a:srgbClr val="C00000"/>
                </a:solidFill>
                <a:effectLst>
                  <a:outerShdw blurRad="38100" dist="38100" dir="2700000" algn="tl">
                    <a:srgbClr val="000000">
                      <a:alpha val="43137"/>
                    </a:srgbClr>
                  </a:outerShdw>
                </a:effectLst>
                <a:latin typeface="Palatino Linotype" panose="02040502050505030304" pitchFamily="18" charset="0"/>
              </a:rPr>
              <a:t>redundancy</a:t>
            </a:r>
            <a:r>
              <a:rPr lang="en-US" dirty="0">
                <a:latin typeface="Palatino Linotype" panose="02040502050505030304" pitchFamily="18" charset="0"/>
              </a:rPr>
              <a:t>  (</a:t>
            </a:r>
            <a:r>
              <a:rPr lang="en-US" b="1" dirty="0">
                <a:latin typeface="Palatino Linotype" panose="02040502050505030304" pitchFamily="18" charset="0"/>
              </a:rPr>
              <a:t>multiple cytokines have the same functional effects</a:t>
            </a:r>
            <a:r>
              <a:rPr lang="en-US" dirty="0">
                <a:latin typeface="Palatino Linotype" panose="02040502050505030304" pitchFamily="18" charset="0"/>
              </a:rPr>
              <a:t>). It can make the therapeutic manipulation of cytokines challenging since modification of one cytokine can be compensated by others.</a:t>
            </a:r>
          </a:p>
        </p:txBody>
      </p:sp>
      <p:pic>
        <p:nvPicPr>
          <p:cNvPr id="4" name="Picture 3">
            <a:extLst>
              <a:ext uri="{FF2B5EF4-FFF2-40B4-BE49-F238E27FC236}">
                <a16:creationId xmlns:a16="http://schemas.microsoft.com/office/drawing/2014/main" id="{A7575DA9-AF63-6804-C996-E2BE43AFDDDB}"/>
              </a:ext>
            </a:extLst>
          </p:cNvPr>
          <p:cNvPicPr>
            <a:picLocks noChangeAspect="1"/>
          </p:cNvPicPr>
          <p:nvPr/>
        </p:nvPicPr>
        <p:blipFill>
          <a:blip r:embed="rId2"/>
          <a:stretch>
            <a:fillRect/>
          </a:stretch>
        </p:blipFill>
        <p:spPr>
          <a:xfrm>
            <a:off x="4517572" y="1686240"/>
            <a:ext cx="4391025" cy="4893718"/>
          </a:xfrm>
          <a:prstGeom prst="rect">
            <a:avLst/>
          </a:prstGeom>
        </p:spPr>
      </p:pic>
    </p:spTree>
    <p:extLst>
      <p:ext uri="{BB962C8B-B14F-4D97-AF65-F5344CB8AC3E}">
        <p14:creationId xmlns:p14="http://schemas.microsoft.com/office/powerpoint/2010/main" val="14369223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99C40C08-0D83-31B8-A450-7B58D3662E2E}"/>
              </a:ext>
            </a:extLst>
          </p:cNvPr>
          <p:cNvSpPr>
            <a:spLocks noGrp="1"/>
          </p:cNvSpPr>
          <p:nvPr>
            <p:ph type="title"/>
          </p:nvPr>
        </p:nvSpPr>
        <p:spPr>
          <a:xfrm>
            <a:off x="579664" y="429986"/>
            <a:ext cx="7886700" cy="745217"/>
          </a:xfrm>
        </p:spPr>
        <p:txBody>
          <a:bodyPr>
            <a:normAutofit/>
          </a:bodyPr>
          <a:lstStyle/>
          <a:p>
            <a:pPr algn="ctr"/>
            <a:r>
              <a:rPr lang="en-US" sz="4000" b="1" dirty="0">
                <a:solidFill>
                  <a:srgbClr val="C00000"/>
                </a:solidFill>
                <a:effectLst>
                  <a:outerShdw blurRad="38100" dist="38100" dir="2700000" algn="tl">
                    <a:srgbClr val="000000">
                      <a:alpha val="43137"/>
                    </a:srgbClr>
                  </a:outerShdw>
                </a:effectLst>
                <a:latin typeface="Palatino Linotype" panose="02040502050505030304" pitchFamily="18" charset="0"/>
              </a:rPr>
              <a:t>Tumor immunotherapy </a:t>
            </a:r>
            <a:endParaRPr lang="en-US" sz="2800" b="1" dirty="0">
              <a:solidFill>
                <a:srgbClr val="C00000"/>
              </a:solidFill>
              <a:effectLst>
                <a:outerShdw blurRad="38100" dist="38100" dir="2700000" algn="tl">
                  <a:srgbClr val="000000">
                    <a:alpha val="43137"/>
                  </a:srgbClr>
                </a:outerShdw>
              </a:effectLst>
              <a:latin typeface="Palatino Linotype" panose="02040502050505030304" pitchFamily="18" charset="0"/>
            </a:endParaRPr>
          </a:p>
        </p:txBody>
      </p:sp>
      <p:sp>
        <p:nvSpPr>
          <p:cNvPr id="6" name="Content Placeholder 2">
            <a:extLst>
              <a:ext uri="{FF2B5EF4-FFF2-40B4-BE49-F238E27FC236}">
                <a16:creationId xmlns:a16="http://schemas.microsoft.com/office/drawing/2014/main" id="{9BD42ED3-A158-800E-0BD9-11E561DDF256}"/>
              </a:ext>
            </a:extLst>
          </p:cNvPr>
          <p:cNvSpPr>
            <a:spLocks noGrp="1"/>
          </p:cNvSpPr>
          <p:nvPr>
            <p:ph idx="1"/>
          </p:nvPr>
        </p:nvSpPr>
        <p:spPr>
          <a:xfrm>
            <a:off x="402771" y="1774373"/>
            <a:ext cx="8447314" cy="4566555"/>
          </a:xfrm>
        </p:spPr>
        <p:txBody>
          <a:bodyPr>
            <a:normAutofit fontScale="32500" lnSpcReduction="20000"/>
          </a:bodyPr>
          <a:lstStyle/>
          <a:p>
            <a:pPr marL="0" indent="0" algn="r">
              <a:lnSpc>
                <a:spcPct val="120000"/>
              </a:lnSpc>
              <a:buNone/>
            </a:pPr>
            <a:r>
              <a:rPr lang="en-US" sz="7200" b="1" i="1" dirty="0">
                <a:latin typeface="Palatino Linotype" panose="02040502050505030304" pitchFamily="18" charset="0"/>
              </a:rPr>
              <a:t>Immunotherapy is one of the most efficient therapeutic methods for tumor treatment that triggers the immune system and improves the antitumor immune response.</a:t>
            </a:r>
          </a:p>
          <a:p>
            <a:pPr marL="0" indent="0" algn="r">
              <a:lnSpc>
                <a:spcPct val="120000"/>
              </a:lnSpc>
              <a:buNone/>
            </a:pPr>
            <a:r>
              <a:rPr lang="en-US" sz="7200" b="1" i="1" dirty="0">
                <a:latin typeface="Palatino Linotype" panose="02040502050505030304" pitchFamily="18" charset="0"/>
              </a:rPr>
              <a:t> </a:t>
            </a:r>
          </a:p>
          <a:p>
            <a:pPr marL="0" indent="0">
              <a:lnSpc>
                <a:spcPct val="120000"/>
              </a:lnSpc>
              <a:buNone/>
            </a:pPr>
            <a:r>
              <a:rPr lang="en-US" sz="7200" dirty="0">
                <a:latin typeface="Palatino Linotype" panose="02040502050505030304" pitchFamily="18" charset="0"/>
              </a:rPr>
              <a:t>Tumor immunotherapy strategies include:</a:t>
            </a:r>
          </a:p>
          <a:p>
            <a:pPr>
              <a:lnSpc>
                <a:spcPct val="120000"/>
              </a:lnSpc>
            </a:pPr>
            <a:r>
              <a:rPr lang="en-US" sz="7200" dirty="0">
                <a:latin typeface="Palatino Linotype" panose="02040502050505030304" pitchFamily="18" charset="0"/>
              </a:rPr>
              <a:t>immune checkpoint inhibitors </a:t>
            </a:r>
          </a:p>
          <a:p>
            <a:pPr>
              <a:lnSpc>
                <a:spcPct val="120000"/>
              </a:lnSpc>
            </a:pPr>
            <a:r>
              <a:rPr lang="en-US" sz="7200" dirty="0">
                <a:latin typeface="Palatino Linotype" panose="02040502050505030304" pitchFamily="18" charset="0"/>
              </a:rPr>
              <a:t>cytokine therapies </a:t>
            </a:r>
          </a:p>
          <a:p>
            <a:pPr>
              <a:lnSpc>
                <a:spcPct val="120000"/>
              </a:lnSpc>
            </a:pPr>
            <a:r>
              <a:rPr lang="en-US" sz="7200" dirty="0">
                <a:latin typeface="Palatino Linotype" panose="02040502050505030304" pitchFamily="18" charset="0"/>
              </a:rPr>
              <a:t>therapeutic monoclonal antibodies targeting tumor antigens</a:t>
            </a:r>
          </a:p>
          <a:p>
            <a:pPr>
              <a:lnSpc>
                <a:spcPct val="120000"/>
              </a:lnSpc>
            </a:pPr>
            <a:r>
              <a:rPr lang="en-US" sz="7200" dirty="0">
                <a:latin typeface="Palatino Linotype" panose="02040502050505030304" pitchFamily="18" charset="0"/>
              </a:rPr>
              <a:t>cell therapies (for example, CAR-T cells)</a:t>
            </a:r>
          </a:p>
          <a:p>
            <a:pPr>
              <a:lnSpc>
                <a:spcPct val="120000"/>
              </a:lnSpc>
            </a:pPr>
            <a:r>
              <a:rPr lang="en-US" sz="7200" dirty="0">
                <a:latin typeface="Palatino Linotype" panose="02040502050505030304" pitchFamily="18" charset="0"/>
              </a:rPr>
              <a:t>cancer vaccines</a:t>
            </a:r>
          </a:p>
          <a:p>
            <a:pPr>
              <a:lnSpc>
                <a:spcPct val="120000"/>
              </a:lnSpc>
            </a:pPr>
            <a:endParaRPr lang="en-US" sz="7200" dirty="0">
              <a:latin typeface="Palatino Linotype" panose="02040502050505030304" pitchFamily="18" charset="0"/>
            </a:endParaRPr>
          </a:p>
          <a:p>
            <a:pPr>
              <a:lnSpc>
                <a:spcPct val="120000"/>
              </a:lnSpc>
            </a:pPr>
            <a:endParaRPr lang="en-US" dirty="0">
              <a:latin typeface="Palatino Linotype" panose="02040502050505030304" pitchFamily="18" charset="0"/>
            </a:endParaRPr>
          </a:p>
        </p:txBody>
      </p:sp>
    </p:spTree>
    <p:extLst>
      <p:ext uri="{BB962C8B-B14F-4D97-AF65-F5344CB8AC3E}">
        <p14:creationId xmlns:p14="http://schemas.microsoft.com/office/powerpoint/2010/main" val="399649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99C40C08-0D83-31B8-A450-7B58D3662E2E}"/>
              </a:ext>
            </a:extLst>
          </p:cNvPr>
          <p:cNvSpPr>
            <a:spLocks noGrp="1"/>
          </p:cNvSpPr>
          <p:nvPr>
            <p:ph type="title"/>
          </p:nvPr>
        </p:nvSpPr>
        <p:spPr>
          <a:xfrm>
            <a:off x="579664" y="429986"/>
            <a:ext cx="7886700" cy="745217"/>
          </a:xfrm>
        </p:spPr>
        <p:txBody>
          <a:bodyPr>
            <a:noAutofit/>
          </a:bodyPr>
          <a:lstStyle/>
          <a:p>
            <a:pPr algn="ctr"/>
            <a:r>
              <a:rPr lang="en-US" sz="2800" b="1" dirty="0">
                <a:solidFill>
                  <a:srgbClr val="C00000"/>
                </a:solidFill>
                <a:effectLst>
                  <a:outerShdw blurRad="38100" dist="38100" dir="2700000" algn="tl">
                    <a:srgbClr val="000000">
                      <a:alpha val="43137"/>
                    </a:srgbClr>
                  </a:outerShdw>
                </a:effectLst>
                <a:latin typeface="Palatino Linotype" panose="02040502050505030304" pitchFamily="18" charset="0"/>
              </a:rPr>
              <a:t>Cytokine network in the tumor microenvironment</a:t>
            </a:r>
          </a:p>
        </p:txBody>
      </p:sp>
      <p:sp>
        <p:nvSpPr>
          <p:cNvPr id="6" name="Content Placeholder 2">
            <a:extLst>
              <a:ext uri="{FF2B5EF4-FFF2-40B4-BE49-F238E27FC236}">
                <a16:creationId xmlns:a16="http://schemas.microsoft.com/office/drawing/2014/main" id="{9BD42ED3-A158-800E-0BD9-11E561DDF256}"/>
              </a:ext>
            </a:extLst>
          </p:cNvPr>
          <p:cNvSpPr>
            <a:spLocks noGrp="1"/>
          </p:cNvSpPr>
          <p:nvPr>
            <p:ph idx="1"/>
          </p:nvPr>
        </p:nvSpPr>
        <p:spPr>
          <a:xfrm>
            <a:off x="78922" y="1542170"/>
            <a:ext cx="4226378" cy="5173142"/>
          </a:xfrm>
        </p:spPr>
        <p:txBody>
          <a:bodyPr>
            <a:normAutofit fontScale="25000" lnSpcReduction="20000"/>
          </a:bodyPr>
          <a:lstStyle/>
          <a:p>
            <a:pPr marL="0" indent="0" algn="r">
              <a:lnSpc>
                <a:spcPct val="120000"/>
              </a:lnSpc>
              <a:buNone/>
            </a:pPr>
            <a:r>
              <a:rPr lang="en-US" sz="7200" i="1" dirty="0">
                <a:latin typeface="Palatino Linotype" panose="02040502050505030304" pitchFamily="18" charset="0"/>
              </a:rPr>
              <a:t>The tumor microenvironment (TME) is a complex system of endothelial cells, fibroblasts, the extracellular matrix, immune cells and cytokines. </a:t>
            </a:r>
          </a:p>
          <a:p>
            <a:pPr>
              <a:lnSpc>
                <a:spcPct val="120000"/>
              </a:lnSpc>
            </a:pPr>
            <a:r>
              <a:rPr lang="en-US" sz="7200" dirty="0">
                <a:latin typeface="Palatino Linotype" panose="02040502050505030304" pitchFamily="18" charset="0"/>
              </a:rPr>
              <a:t>Some cytokines exhibit </a:t>
            </a:r>
            <a:r>
              <a:rPr lang="en-US" sz="7200" b="1" dirty="0">
                <a:solidFill>
                  <a:schemeClr val="accent6">
                    <a:lumMod val="60000"/>
                    <a:lumOff val="40000"/>
                  </a:schemeClr>
                </a:solidFill>
                <a:effectLst>
                  <a:outerShdw blurRad="38100" dist="38100" dir="2700000" algn="tl">
                    <a:srgbClr val="000000">
                      <a:alpha val="43137"/>
                    </a:srgbClr>
                  </a:outerShdw>
                </a:effectLst>
                <a:latin typeface="Palatino Linotype" panose="02040502050505030304" pitchFamily="18" charset="0"/>
              </a:rPr>
              <a:t>antitumor effects</a:t>
            </a:r>
            <a:r>
              <a:rPr lang="en-US" sz="7200" dirty="0">
                <a:solidFill>
                  <a:schemeClr val="accent6">
                    <a:lumMod val="60000"/>
                    <a:lumOff val="40000"/>
                  </a:schemeClr>
                </a:solidFill>
                <a:latin typeface="Palatino Linotype" panose="02040502050505030304" pitchFamily="18" charset="0"/>
              </a:rPr>
              <a:t> </a:t>
            </a:r>
            <a:r>
              <a:rPr lang="en-US" sz="7200" dirty="0">
                <a:latin typeface="Palatino Linotype" panose="02040502050505030304" pitchFamily="18" charset="0"/>
              </a:rPr>
              <a:t>by directly inhibiting cell growth or improving the cytotoxic effects of lymphocytes and/or myeloid cells.</a:t>
            </a:r>
          </a:p>
          <a:p>
            <a:pPr>
              <a:lnSpc>
                <a:spcPct val="120000"/>
              </a:lnSpc>
            </a:pPr>
            <a:r>
              <a:rPr lang="en-US" sz="7200" dirty="0">
                <a:latin typeface="Palatino Linotype" panose="02040502050505030304" pitchFamily="18" charset="0"/>
              </a:rPr>
              <a:t>At the same time, several cytokines, produced by stromal cells, immune cells and even malignant cells, exhibit </a:t>
            </a:r>
            <a:r>
              <a:rPr lang="en-US" sz="7200" b="1" dirty="0">
                <a:solidFill>
                  <a:schemeClr val="accent2">
                    <a:lumMod val="75000"/>
                  </a:schemeClr>
                </a:solidFill>
                <a:effectLst>
                  <a:outerShdw blurRad="38100" dist="38100" dir="2700000" algn="tl">
                    <a:srgbClr val="000000">
                      <a:alpha val="43137"/>
                    </a:srgbClr>
                  </a:outerShdw>
                </a:effectLst>
                <a:latin typeface="Palatino Linotype" panose="02040502050505030304" pitchFamily="18" charset="0"/>
              </a:rPr>
              <a:t>tumor-promoting effects </a:t>
            </a:r>
            <a:r>
              <a:rPr lang="en-US" sz="7200" dirty="0">
                <a:latin typeface="Palatino Linotype" panose="02040502050505030304" pitchFamily="18" charset="0"/>
              </a:rPr>
              <a:t>such as promotion of tumor cells proliferation and survival, </a:t>
            </a:r>
            <a:r>
              <a:rPr lang="en-US" sz="7200" dirty="0" err="1">
                <a:latin typeface="Palatino Linotype" panose="02040502050505030304" pitchFamily="18" charset="0"/>
              </a:rPr>
              <a:t>neoangiogenesis</a:t>
            </a:r>
            <a:r>
              <a:rPr lang="en-US" sz="7200" dirty="0">
                <a:latin typeface="Palatino Linotype" panose="02040502050505030304" pitchFamily="18" charset="0"/>
              </a:rPr>
              <a:t>, as well as immunosuppression. </a:t>
            </a:r>
          </a:p>
        </p:txBody>
      </p:sp>
      <p:pic>
        <p:nvPicPr>
          <p:cNvPr id="2" name="Picture 1">
            <a:extLst>
              <a:ext uri="{FF2B5EF4-FFF2-40B4-BE49-F238E27FC236}">
                <a16:creationId xmlns:a16="http://schemas.microsoft.com/office/drawing/2014/main" id="{3C28CC61-EAC0-791F-6FE0-599ABDF26326}"/>
              </a:ext>
            </a:extLst>
          </p:cNvPr>
          <p:cNvPicPr>
            <a:picLocks noChangeAspect="1"/>
          </p:cNvPicPr>
          <p:nvPr/>
        </p:nvPicPr>
        <p:blipFill>
          <a:blip r:embed="rId2"/>
          <a:stretch>
            <a:fillRect/>
          </a:stretch>
        </p:blipFill>
        <p:spPr>
          <a:xfrm>
            <a:off x="4354286" y="2400633"/>
            <a:ext cx="4710792" cy="3456215"/>
          </a:xfrm>
          <a:prstGeom prst="rect">
            <a:avLst/>
          </a:prstGeom>
        </p:spPr>
      </p:pic>
      <p:sp>
        <p:nvSpPr>
          <p:cNvPr id="4" name="TextBox 3">
            <a:extLst>
              <a:ext uri="{FF2B5EF4-FFF2-40B4-BE49-F238E27FC236}">
                <a16:creationId xmlns:a16="http://schemas.microsoft.com/office/drawing/2014/main" id="{D6851BBE-34B2-AB40-D21C-544C1D5BEB69}"/>
              </a:ext>
            </a:extLst>
          </p:cNvPr>
          <p:cNvSpPr txBox="1"/>
          <p:nvPr/>
        </p:nvSpPr>
        <p:spPr>
          <a:xfrm>
            <a:off x="4656365" y="6151015"/>
            <a:ext cx="4408713" cy="276999"/>
          </a:xfrm>
          <a:prstGeom prst="rect">
            <a:avLst/>
          </a:prstGeom>
          <a:noFill/>
        </p:spPr>
        <p:txBody>
          <a:bodyPr wrap="square">
            <a:spAutoFit/>
          </a:bodyPr>
          <a:lstStyle/>
          <a:p>
            <a:r>
              <a:rPr lang="en-US" sz="1200" dirty="0">
                <a:latin typeface="Palatino Linotype" panose="02040502050505030304" pitchFamily="18" charset="0"/>
              </a:rPr>
              <a:t>Propper DJ, Balkwill FR. Nat Rev Clin Oncol 2022; 19:237–253.</a:t>
            </a:r>
          </a:p>
        </p:txBody>
      </p:sp>
    </p:spTree>
    <p:extLst>
      <p:ext uri="{BB962C8B-B14F-4D97-AF65-F5344CB8AC3E}">
        <p14:creationId xmlns:p14="http://schemas.microsoft.com/office/powerpoint/2010/main" val="42244493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99C40C08-0D83-31B8-A450-7B58D3662E2E}"/>
              </a:ext>
            </a:extLst>
          </p:cNvPr>
          <p:cNvSpPr>
            <a:spLocks noGrp="1"/>
          </p:cNvSpPr>
          <p:nvPr>
            <p:ph type="title"/>
          </p:nvPr>
        </p:nvSpPr>
        <p:spPr>
          <a:xfrm>
            <a:off x="563335" y="484414"/>
            <a:ext cx="7886700" cy="745217"/>
          </a:xfrm>
        </p:spPr>
        <p:txBody>
          <a:bodyPr>
            <a:normAutofit fontScale="90000"/>
          </a:bodyPr>
          <a:lstStyle/>
          <a:p>
            <a:pPr algn="ctr"/>
            <a:r>
              <a:rPr lang="en-US" sz="4000" b="1" dirty="0">
                <a:solidFill>
                  <a:srgbClr val="C00000"/>
                </a:solidFill>
                <a:effectLst>
                  <a:outerShdw blurRad="38100" dist="38100" dir="2700000" algn="tl">
                    <a:srgbClr val="000000">
                      <a:alpha val="43137"/>
                    </a:srgbClr>
                  </a:outerShdw>
                </a:effectLst>
                <a:latin typeface="Palatino Linotype" panose="02040502050505030304" pitchFamily="18" charset="0"/>
              </a:rPr>
              <a:t>Cytokines in tumor immunotherapy </a:t>
            </a:r>
            <a:endParaRPr lang="en-US" sz="2800" b="1" dirty="0">
              <a:solidFill>
                <a:srgbClr val="C00000"/>
              </a:solidFill>
              <a:effectLst>
                <a:outerShdw blurRad="38100" dist="38100" dir="2700000" algn="tl">
                  <a:srgbClr val="000000">
                    <a:alpha val="43137"/>
                  </a:srgbClr>
                </a:outerShdw>
              </a:effectLst>
              <a:latin typeface="Palatino Linotype" panose="02040502050505030304" pitchFamily="18" charset="0"/>
            </a:endParaRPr>
          </a:p>
        </p:txBody>
      </p:sp>
      <p:sp>
        <p:nvSpPr>
          <p:cNvPr id="6" name="Content Placeholder 2">
            <a:extLst>
              <a:ext uri="{FF2B5EF4-FFF2-40B4-BE49-F238E27FC236}">
                <a16:creationId xmlns:a16="http://schemas.microsoft.com/office/drawing/2014/main" id="{9BD42ED3-A158-800E-0BD9-11E561DDF256}"/>
              </a:ext>
            </a:extLst>
          </p:cNvPr>
          <p:cNvSpPr>
            <a:spLocks noGrp="1"/>
          </p:cNvSpPr>
          <p:nvPr>
            <p:ph idx="1"/>
          </p:nvPr>
        </p:nvSpPr>
        <p:spPr>
          <a:xfrm>
            <a:off x="397329" y="2041073"/>
            <a:ext cx="8447314" cy="4169227"/>
          </a:xfrm>
        </p:spPr>
        <p:txBody>
          <a:bodyPr>
            <a:noAutofit/>
          </a:bodyPr>
          <a:lstStyle/>
          <a:p>
            <a:pPr marL="0" indent="0">
              <a:lnSpc>
                <a:spcPct val="120000"/>
              </a:lnSpc>
              <a:buNone/>
            </a:pPr>
            <a:r>
              <a:rPr lang="en-US" sz="2400" dirty="0">
                <a:latin typeface="Palatino Linotype" panose="02040502050505030304" pitchFamily="18" charset="0"/>
              </a:rPr>
              <a:t>Based on the anti-tumor or pro-tumor effects of various cytokines, two conflicting cytokine-based immunotherapy strategies are used for tumor treatment: </a:t>
            </a:r>
          </a:p>
          <a:p>
            <a:pPr marL="0" indent="0">
              <a:lnSpc>
                <a:spcPct val="120000"/>
              </a:lnSpc>
              <a:buNone/>
            </a:pPr>
            <a:endParaRPr lang="en-US" sz="2400" dirty="0">
              <a:latin typeface="Palatino Linotype" panose="02040502050505030304" pitchFamily="18" charset="0"/>
            </a:endParaRPr>
          </a:p>
          <a:p>
            <a:pPr>
              <a:lnSpc>
                <a:spcPct val="120000"/>
              </a:lnSpc>
            </a:pPr>
            <a:r>
              <a:rPr lang="en-US" sz="2400" b="1" dirty="0">
                <a:latin typeface="Palatino Linotype" panose="02040502050505030304" pitchFamily="18" charset="0"/>
              </a:rPr>
              <a:t>cytokine therapy </a:t>
            </a:r>
            <a:r>
              <a:rPr lang="en-US" sz="2400" dirty="0">
                <a:latin typeface="Palatino Linotype" panose="02040502050505030304" pitchFamily="18" charset="0"/>
              </a:rPr>
              <a:t>- anti-tumor effects of cytokines are used to directly fight tumor cells</a:t>
            </a:r>
          </a:p>
          <a:p>
            <a:pPr>
              <a:lnSpc>
                <a:spcPct val="120000"/>
              </a:lnSpc>
            </a:pPr>
            <a:r>
              <a:rPr lang="en-US" sz="2400" b="1" dirty="0">
                <a:latin typeface="Palatino Linotype" panose="02040502050505030304" pitchFamily="18" charset="0"/>
              </a:rPr>
              <a:t>anti-cytokine therapy </a:t>
            </a:r>
            <a:r>
              <a:rPr lang="en-US" sz="2400" dirty="0">
                <a:latin typeface="Palatino Linotype" panose="02040502050505030304" pitchFamily="18" charset="0"/>
              </a:rPr>
              <a:t>- antagonists of cytokines or cytokine receptors control pro-tumor effects of cytokines</a:t>
            </a:r>
          </a:p>
        </p:txBody>
      </p:sp>
    </p:spTree>
    <p:extLst>
      <p:ext uri="{BB962C8B-B14F-4D97-AF65-F5344CB8AC3E}">
        <p14:creationId xmlns:p14="http://schemas.microsoft.com/office/powerpoint/2010/main" val="7621945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99C40C08-0D83-31B8-A450-7B58D3662E2E}"/>
              </a:ext>
            </a:extLst>
          </p:cNvPr>
          <p:cNvSpPr>
            <a:spLocks noGrp="1"/>
          </p:cNvSpPr>
          <p:nvPr>
            <p:ph type="title"/>
          </p:nvPr>
        </p:nvSpPr>
        <p:spPr>
          <a:xfrm>
            <a:off x="579664" y="429986"/>
            <a:ext cx="7886700" cy="745217"/>
          </a:xfrm>
        </p:spPr>
        <p:txBody>
          <a:bodyPr>
            <a:normAutofit fontScale="90000"/>
          </a:bodyPr>
          <a:lstStyle/>
          <a:p>
            <a:pPr algn="ctr"/>
            <a:r>
              <a:rPr lang="en-US" sz="4000" b="1" dirty="0">
                <a:solidFill>
                  <a:srgbClr val="C00000"/>
                </a:solidFill>
                <a:effectLst>
                  <a:outerShdw blurRad="38100" dist="38100" dir="2700000" algn="tl">
                    <a:srgbClr val="000000">
                      <a:alpha val="43137"/>
                    </a:srgbClr>
                  </a:outerShdw>
                </a:effectLst>
                <a:latin typeface="Palatino Linotype" panose="02040502050505030304" pitchFamily="18" charset="0"/>
              </a:rPr>
              <a:t>Cytokines as a tumor monotherapy </a:t>
            </a:r>
            <a:endParaRPr lang="en-US" sz="2800" b="1" dirty="0">
              <a:solidFill>
                <a:srgbClr val="C00000"/>
              </a:solidFill>
              <a:effectLst>
                <a:outerShdw blurRad="38100" dist="38100" dir="2700000" algn="tl">
                  <a:srgbClr val="000000">
                    <a:alpha val="43137"/>
                  </a:srgbClr>
                </a:outerShdw>
              </a:effectLst>
              <a:latin typeface="Palatino Linotype" panose="02040502050505030304" pitchFamily="18" charset="0"/>
            </a:endParaRPr>
          </a:p>
        </p:txBody>
      </p:sp>
      <p:sp>
        <p:nvSpPr>
          <p:cNvPr id="6" name="Content Placeholder 2">
            <a:extLst>
              <a:ext uri="{FF2B5EF4-FFF2-40B4-BE49-F238E27FC236}">
                <a16:creationId xmlns:a16="http://schemas.microsoft.com/office/drawing/2014/main" id="{9BD42ED3-A158-800E-0BD9-11E561DDF256}"/>
              </a:ext>
            </a:extLst>
          </p:cNvPr>
          <p:cNvSpPr>
            <a:spLocks noGrp="1"/>
          </p:cNvSpPr>
          <p:nvPr>
            <p:ph idx="1"/>
          </p:nvPr>
        </p:nvSpPr>
        <p:spPr>
          <a:xfrm>
            <a:off x="348343" y="1747157"/>
            <a:ext cx="8447314" cy="4626429"/>
          </a:xfrm>
        </p:spPr>
        <p:txBody>
          <a:bodyPr>
            <a:normAutofit fontScale="25000" lnSpcReduction="20000"/>
          </a:bodyPr>
          <a:lstStyle/>
          <a:p>
            <a:pPr marL="0" indent="0" algn="r">
              <a:lnSpc>
                <a:spcPct val="120000"/>
              </a:lnSpc>
              <a:buNone/>
            </a:pPr>
            <a:r>
              <a:rPr lang="en-US" sz="8000" i="1" dirty="0">
                <a:latin typeface="Palatino Linotype" panose="02040502050505030304" pitchFamily="18" charset="0"/>
              </a:rPr>
              <a:t>The ability of cytokines to potentiate immune responses against tumor encouraged many preclinical and clinical investigations of the potential anti-tumor activity of various cytokines in 1980s and 1990s.</a:t>
            </a:r>
          </a:p>
          <a:p>
            <a:pPr marL="0" indent="0">
              <a:lnSpc>
                <a:spcPct val="120000"/>
              </a:lnSpc>
              <a:buNone/>
            </a:pPr>
            <a:endParaRPr lang="en-US" sz="8000" dirty="0">
              <a:latin typeface="Palatino Linotype" panose="02040502050505030304" pitchFamily="18" charset="0"/>
            </a:endParaRPr>
          </a:p>
          <a:p>
            <a:pPr marL="0" indent="0">
              <a:lnSpc>
                <a:spcPct val="120000"/>
              </a:lnSpc>
              <a:buNone/>
            </a:pPr>
            <a:r>
              <a:rPr lang="en-US" sz="8000" dirty="0">
                <a:latin typeface="Palatino Linotype" panose="02040502050505030304" pitchFamily="18" charset="0"/>
              </a:rPr>
              <a:t>However, only two cytokines received FDA approval for the treatment of several malignant diseases: </a:t>
            </a:r>
          </a:p>
          <a:p>
            <a:pPr>
              <a:lnSpc>
                <a:spcPct val="120000"/>
              </a:lnSpc>
            </a:pPr>
            <a:r>
              <a:rPr lang="en-US" sz="8000" b="1" dirty="0">
                <a:solidFill>
                  <a:srgbClr val="C00000"/>
                </a:solidFill>
                <a:effectLst>
                  <a:outerShdw blurRad="38100" dist="38100" dir="2700000" algn="tl">
                    <a:srgbClr val="000000">
                      <a:alpha val="43137"/>
                    </a:srgbClr>
                  </a:outerShdw>
                </a:effectLst>
                <a:latin typeface="Palatino Linotype" panose="02040502050505030304" pitchFamily="18" charset="0"/>
              </a:rPr>
              <a:t>IL-2</a:t>
            </a:r>
            <a:r>
              <a:rPr lang="en-US" sz="8000" dirty="0">
                <a:latin typeface="Palatino Linotype" panose="02040502050505030304" pitchFamily="18" charset="0"/>
              </a:rPr>
              <a:t> was approved for the treatment of advanced renal cell carcinoma (RCC) and metastatic melanoma </a:t>
            </a:r>
          </a:p>
          <a:p>
            <a:pPr>
              <a:lnSpc>
                <a:spcPct val="120000"/>
              </a:lnSpc>
            </a:pPr>
            <a:r>
              <a:rPr lang="en-US" sz="8000" b="1" dirty="0">
                <a:solidFill>
                  <a:srgbClr val="C00000"/>
                </a:solidFill>
                <a:effectLst>
                  <a:outerShdw blurRad="38100" dist="38100" dir="2700000" algn="tl">
                    <a:srgbClr val="000000">
                      <a:alpha val="43137"/>
                    </a:srgbClr>
                  </a:outerShdw>
                </a:effectLst>
                <a:latin typeface="Palatino Linotype" panose="02040502050505030304" pitchFamily="18" charset="0"/>
              </a:rPr>
              <a:t>IFN-α</a:t>
            </a:r>
            <a:r>
              <a:rPr lang="en-US" sz="8000" dirty="0">
                <a:latin typeface="Palatino Linotype" panose="02040502050505030304" pitchFamily="18" charset="0"/>
              </a:rPr>
              <a:t> was approved for the treatment of hairy cell leukemia, follicular non-Hodgkin lymphoma, melanoma and AIDS-related Kaposi’s sarcoma</a:t>
            </a:r>
          </a:p>
          <a:p>
            <a:pPr>
              <a:lnSpc>
                <a:spcPct val="120000"/>
              </a:lnSpc>
            </a:pPr>
            <a:endParaRPr lang="en-US" dirty="0">
              <a:latin typeface="Palatino Linotype" panose="02040502050505030304" pitchFamily="18" charset="0"/>
            </a:endParaRPr>
          </a:p>
        </p:txBody>
      </p:sp>
    </p:spTree>
    <p:extLst>
      <p:ext uri="{BB962C8B-B14F-4D97-AF65-F5344CB8AC3E}">
        <p14:creationId xmlns:p14="http://schemas.microsoft.com/office/powerpoint/2010/main" val="40167916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0853DB6-1E03-F083-3591-F5BE3A4FF14A}"/>
              </a:ext>
            </a:extLst>
          </p:cNvPr>
          <p:cNvSpPr>
            <a:spLocks noGrp="1"/>
          </p:cNvSpPr>
          <p:nvPr>
            <p:ph idx="1"/>
          </p:nvPr>
        </p:nvSpPr>
        <p:spPr>
          <a:xfrm>
            <a:off x="123825" y="1567087"/>
            <a:ext cx="8896350" cy="5105855"/>
          </a:xfrm>
        </p:spPr>
        <p:txBody>
          <a:bodyPr>
            <a:noAutofit/>
          </a:bodyPr>
          <a:lstStyle/>
          <a:p>
            <a:pPr marL="0" indent="0">
              <a:lnSpc>
                <a:spcPct val="100000"/>
              </a:lnSpc>
              <a:buNone/>
            </a:pPr>
            <a:r>
              <a:rPr lang="en-US" sz="2000" b="1" dirty="0">
                <a:latin typeface="Palatino Linotype" panose="02040502050505030304" pitchFamily="18" charset="0"/>
              </a:rPr>
              <a:t>The results from clinical trials failed to meet the high expectations due to the numerous adverse effects of cytokines, especially as a monotherapy: </a:t>
            </a:r>
          </a:p>
          <a:p>
            <a:pPr marL="0" indent="0">
              <a:lnSpc>
                <a:spcPct val="100000"/>
              </a:lnSpc>
              <a:buNone/>
            </a:pPr>
            <a:endParaRPr lang="en-US" sz="1800" dirty="0">
              <a:latin typeface="Palatino Linotype" panose="02040502050505030304" pitchFamily="18" charset="0"/>
            </a:endParaRPr>
          </a:p>
          <a:p>
            <a:pPr marL="342900" indent="-342900">
              <a:lnSpc>
                <a:spcPct val="100000"/>
              </a:lnSpc>
              <a:buFont typeface="+mj-lt"/>
              <a:buAutoNum type="arabicPeriod"/>
            </a:pPr>
            <a:r>
              <a:rPr lang="en-US" sz="1800" b="1" dirty="0">
                <a:latin typeface="Palatino Linotype" panose="02040502050505030304" pitchFamily="18" charset="0"/>
              </a:rPr>
              <a:t>Short half-life </a:t>
            </a:r>
            <a:r>
              <a:rPr lang="en-US" sz="1800" dirty="0">
                <a:latin typeface="Palatino Linotype" panose="02040502050505030304" pitchFamily="18" charset="0"/>
              </a:rPr>
              <a:t>of most cytokines and </a:t>
            </a:r>
            <a:r>
              <a:rPr lang="en-US" sz="1800" b="1" dirty="0">
                <a:latin typeface="Palatino Linotype" panose="02040502050505030304" pitchFamily="18" charset="0"/>
              </a:rPr>
              <a:t>narrow therapeutic windows </a:t>
            </a:r>
            <a:r>
              <a:rPr lang="en-US" sz="1800" dirty="0">
                <a:latin typeface="Palatino Linotype" panose="02040502050505030304" pitchFamily="18" charset="0"/>
              </a:rPr>
              <a:t>with modest anti-tumor efficacy</a:t>
            </a:r>
          </a:p>
          <a:p>
            <a:pPr marL="342900" indent="-342900">
              <a:lnSpc>
                <a:spcPct val="100000"/>
              </a:lnSpc>
              <a:buFont typeface="+mj-lt"/>
              <a:buAutoNum type="arabicPeriod"/>
            </a:pPr>
            <a:r>
              <a:rPr lang="en-US" sz="1800" dirty="0">
                <a:latin typeface="Palatino Linotype" panose="02040502050505030304" pitchFamily="18" charset="0"/>
              </a:rPr>
              <a:t>Administering cytokines parenterally at higher doses to achieve effective </a:t>
            </a:r>
            <a:r>
              <a:rPr lang="en-US" sz="1800" dirty="0" err="1">
                <a:latin typeface="Palatino Linotype" panose="02040502050505030304" pitchFamily="18" charset="0"/>
              </a:rPr>
              <a:t>intratumoral</a:t>
            </a:r>
            <a:r>
              <a:rPr lang="en-US" sz="1800" dirty="0">
                <a:latin typeface="Palatino Linotype" panose="02040502050505030304" pitchFamily="18" charset="0"/>
              </a:rPr>
              <a:t> concentrations induces </a:t>
            </a:r>
            <a:r>
              <a:rPr lang="en-US" sz="1800" b="1" dirty="0">
                <a:latin typeface="Palatino Linotype" panose="02040502050505030304" pitchFamily="18" charset="0"/>
              </a:rPr>
              <a:t>severe systemic toxicity </a:t>
            </a:r>
            <a:r>
              <a:rPr lang="en-US" sz="1800" dirty="0">
                <a:latin typeface="Palatino Linotype" panose="02040502050505030304" pitchFamily="18" charset="0"/>
              </a:rPr>
              <a:t>(hypotension, acute renal insufficiency, respiratory failure, and neuropsychiatric symptoms)</a:t>
            </a:r>
          </a:p>
          <a:p>
            <a:pPr marL="342900" indent="-342900">
              <a:lnSpc>
                <a:spcPct val="100000"/>
              </a:lnSpc>
              <a:buFont typeface="+mj-lt"/>
              <a:buAutoNum type="arabicPeriod"/>
            </a:pPr>
            <a:r>
              <a:rPr lang="en-US" sz="1800" dirty="0">
                <a:latin typeface="Palatino Linotype" panose="02040502050505030304" pitchFamily="18" charset="0"/>
              </a:rPr>
              <a:t>The addition of cytokines does not direct the immune response to a specific tumor </a:t>
            </a:r>
          </a:p>
          <a:p>
            <a:pPr marL="342900" indent="-342900">
              <a:lnSpc>
                <a:spcPct val="100000"/>
              </a:lnSpc>
              <a:buFont typeface="+mj-lt"/>
              <a:buAutoNum type="arabicPeriod"/>
            </a:pPr>
            <a:r>
              <a:rPr lang="en-US" sz="1800" dirty="0">
                <a:latin typeface="Palatino Linotype" panose="02040502050505030304" pitchFamily="18" charset="0"/>
              </a:rPr>
              <a:t>Parallel </a:t>
            </a:r>
            <a:r>
              <a:rPr lang="en-US" sz="1800" b="1" dirty="0">
                <a:latin typeface="Palatino Linotype" panose="02040502050505030304" pitchFamily="18" charset="0"/>
              </a:rPr>
              <a:t>induction of immunological checkpoints </a:t>
            </a:r>
            <a:r>
              <a:rPr lang="en-US" sz="1800" dirty="0">
                <a:latin typeface="Palatino Linotype" panose="02040502050505030304" pitchFamily="18" charset="0"/>
              </a:rPr>
              <a:t>such as CTLA-4, PD-1, and PD-1 ligands (PD-L1 and PD-L2) </a:t>
            </a:r>
          </a:p>
          <a:p>
            <a:pPr marL="342900" indent="-342900">
              <a:lnSpc>
                <a:spcPct val="100000"/>
              </a:lnSpc>
              <a:buFont typeface="+mj-lt"/>
              <a:buAutoNum type="arabicPeriod"/>
            </a:pPr>
            <a:r>
              <a:rPr lang="en-US" sz="1800" dirty="0">
                <a:latin typeface="Palatino Linotype" panose="02040502050505030304" pitchFamily="18" charset="0"/>
              </a:rPr>
              <a:t>Induction of the </a:t>
            </a:r>
            <a:r>
              <a:rPr lang="en-US" sz="1800" b="1" dirty="0">
                <a:latin typeface="Palatino Linotype" panose="02040502050505030304" pitchFamily="18" charset="0"/>
              </a:rPr>
              <a:t>secretion of inhibitory factors </a:t>
            </a:r>
            <a:r>
              <a:rPr lang="en-US" sz="1800" dirty="0">
                <a:latin typeface="Palatino Linotype" panose="02040502050505030304" pitchFamily="18" charset="0"/>
              </a:rPr>
              <a:t>such as IL-10 and TGF-β, and the </a:t>
            </a:r>
            <a:r>
              <a:rPr lang="en-US" sz="1800" b="1" dirty="0">
                <a:latin typeface="Palatino Linotype" panose="02040502050505030304" pitchFamily="18" charset="0"/>
              </a:rPr>
              <a:t>activation of immunosuppressive cells</a:t>
            </a:r>
            <a:r>
              <a:rPr lang="en-US" sz="1800" dirty="0">
                <a:latin typeface="Palatino Linotype" panose="02040502050505030304" pitchFamily="18" charset="0"/>
              </a:rPr>
              <a:t>, including regulatory T cells (Tregs) and myeloid-derived suppressor cells (MDSC) </a:t>
            </a:r>
          </a:p>
        </p:txBody>
      </p:sp>
      <p:sp>
        <p:nvSpPr>
          <p:cNvPr id="4" name="Title 1">
            <a:extLst>
              <a:ext uri="{FF2B5EF4-FFF2-40B4-BE49-F238E27FC236}">
                <a16:creationId xmlns:a16="http://schemas.microsoft.com/office/drawing/2014/main" id="{790FCE69-9573-6C42-7BBD-7583CEEBADCE}"/>
              </a:ext>
            </a:extLst>
          </p:cNvPr>
          <p:cNvSpPr>
            <a:spLocks noGrp="1"/>
          </p:cNvSpPr>
          <p:nvPr>
            <p:ph type="title"/>
          </p:nvPr>
        </p:nvSpPr>
        <p:spPr>
          <a:xfrm>
            <a:off x="699407" y="267155"/>
            <a:ext cx="7886700" cy="864959"/>
          </a:xfrm>
        </p:spPr>
        <p:txBody>
          <a:bodyPr>
            <a:normAutofit fontScale="90000"/>
          </a:bodyPr>
          <a:lstStyle/>
          <a:p>
            <a:pPr algn="ctr"/>
            <a:r>
              <a:rPr lang="en-US" sz="3600" b="1" dirty="0">
                <a:solidFill>
                  <a:srgbClr val="C00000"/>
                </a:solidFill>
                <a:effectLst>
                  <a:outerShdw blurRad="38100" dist="38100" dir="2700000" algn="tl">
                    <a:srgbClr val="000000">
                      <a:alpha val="43137"/>
                    </a:srgbClr>
                  </a:outerShdw>
                </a:effectLst>
                <a:latin typeface="Palatino Linotype" panose="02040502050505030304" pitchFamily="18" charset="0"/>
              </a:rPr>
              <a:t>Cytokines as a tumor monotherapy </a:t>
            </a:r>
            <a:br>
              <a:rPr lang="en-US" sz="4000" b="1" dirty="0">
                <a:solidFill>
                  <a:srgbClr val="C00000"/>
                </a:solidFill>
                <a:effectLst>
                  <a:outerShdw blurRad="38100" dist="38100" dir="2700000" algn="tl">
                    <a:srgbClr val="000000">
                      <a:alpha val="43137"/>
                    </a:srgbClr>
                  </a:outerShdw>
                </a:effectLst>
                <a:latin typeface="Palatino Linotype" panose="02040502050505030304" pitchFamily="18" charset="0"/>
              </a:rPr>
            </a:br>
            <a:r>
              <a:rPr lang="en-US" sz="2800" b="1" dirty="0">
                <a:solidFill>
                  <a:srgbClr val="C00000"/>
                </a:solidFill>
                <a:effectLst>
                  <a:outerShdw blurRad="38100" dist="38100" dir="2700000" algn="tl">
                    <a:srgbClr val="000000">
                      <a:alpha val="43137"/>
                    </a:srgbClr>
                  </a:outerShdw>
                </a:effectLst>
                <a:latin typeface="Palatino Linotype" panose="02040502050505030304" pitchFamily="18" charset="0"/>
              </a:rPr>
              <a:t>Limitations</a:t>
            </a:r>
          </a:p>
        </p:txBody>
      </p:sp>
    </p:spTree>
    <p:extLst>
      <p:ext uri="{BB962C8B-B14F-4D97-AF65-F5344CB8AC3E}">
        <p14:creationId xmlns:p14="http://schemas.microsoft.com/office/powerpoint/2010/main" val="424290597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4626</TotalTime>
  <Words>3803</Words>
  <Application>Microsoft Office PowerPoint</Application>
  <PresentationFormat>On-screen Show (4:3)</PresentationFormat>
  <Paragraphs>235</Paragraphs>
  <Slides>37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37</vt:i4>
      </vt:variant>
    </vt:vector>
  </HeadingPairs>
  <TitlesOfParts>
    <vt:vector size="43" baseType="lpstr">
      <vt:lpstr>Arial</vt:lpstr>
      <vt:lpstr>BlinkMacSystemFont</vt:lpstr>
      <vt:lpstr>Calibri</vt:lpstr>
      <vt:lpstr>Calibri Light</vt:lpstr>
      <vt:lpstr>Palatino Linotype</vt:lpstr>
      <vt:lpstr>Office Theme</vt:lpstr>
      <vt:lpstr>Teaching unit 9</vt:lpstr>
      <vt:lpstr>Cytokines  Overview</vt:lpstr>
      <vt:lpstr>Cytokines  Overview</vt:lpstr>
      <vt:lpstr>Cytokines  Overview</vt:lpstr>
      <vt:lpstr>Tumor immunotherapy </vt:lpstr>
      <vt:lpstr>Cytokine network in the tumor microenvironment</vt:lpstr>
      <vt:lpstr>Cytokines in tumor immunotherapy </vt:lpstr>
      <vt:lpstr>Cytokines as a tumor monotherapy </vt:lpstr>
      <vt:lpstr>Cytokines as a tumor monotherapy  Limitations</vt:lpstr>
      <vt:lpstr>Strategies to improve cytokine-based tumor therapy: </vt:lpstr>
      <vt:lpstr>PowerPoint Presentation</vt:lpstr>
      <vt:lpstr>Examples of cytokines used to enhance antitumor immune response</vt:lpstr>
      <vt:lpstr>Interferons</vt:lpstr>
      <vt:lpstr>IFNs in tumor immunotherapy</vt:lpstr>
      <vt:lpstr>Antitumor activity of IFNs type I</vt:lpstr>
      <vt:lpstr>IFNs type I in tumor immunotherapy Clinical applications</vt:lpstr>
      <vt:lpstr>IFNs type I in tumor immunotherapy Current investigations</vt:lpstr>
      <vt:lpstr>IFN-γ and tumor immunotherapy</vt:lpstr>
      <vt:lpstr>IFN-γ and tumor immunotherapy</vt:lpstr>
      <vt:lpstr>IL-2 in tumor immunotherapy</vt:lpstr>
      <vt:lpstr>IL-2 in tumor immunotherapy Limitations</vt:lpstr>
      <vt:lpstr>Strategies to improve IL-2-based tumor immunotherapy</vt:lpstr>
      <vt:lpstr>IL-15</vt:lpstr>
      <vt:lpstr>IL-15 and tumor immunotherapy Current investigations</vt:lpstr>
      <vt:lpstr>IL-12</vt:lpstr>
      <vt:lpstr>Interleukin-12 and tumor immunotherapy Current investigations</vt:lpstr>
      <vt:lpstr>Colony-Stimulating Factors </vt:lpstr>
      <vt:lpstr>GM-CSF and tumor immunotherapy</vt:lpstr>
      <vt:lpstr>GM-CSF and tumor immunotherapy Current investigations</vt:lpstr>
      <vt:lpstr>Targeting cytokines in tumor immunotherapy</vt:lpstr>
      <vt:lpstr>Tumor Necrosis Factor-α (TNF-α) is a pleiotropic cytokine  </vt:lpstr>
      <vt:lpstr>TNF-α and tumor immunotherapy</vt:lpstr>
      <vt:lpstr>TNF-α and tumor immunotherapy</vt:lpstr>
      <vt:lpstr>Transforming growth factor-β (TGF-β)</vt:lpstr>
      <vt:lpstr>TGF-β plays a dual role in tumor progression</vt:lpstr>
      <vt:lpstr>TGF-β and tumor immunotherapy</vt:lpstr>
      <vt:lpstr>Literature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Home</dc:creator>
  <cp:lastModifiedBy>Jelena Pantic</cp:lastModifiedBy>
  <cp:revision>199</cp:revision>
  <dcterms:created xsi:type="dcterms:W3CDTF">2023-08-30T06:19:11Z</dcterms:created>
  <dcterms:modified xsi:type="dcterms:W3CDTF">2023-12-21T10:20:00Z</dcterms:modified>
</cp:coreProperties>
</file>